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36"/>
  </p:notesMasterIdLst>
  <p:sldIdLst>
    <p:sldId id="257" r:id="rId3"/>
    <p:sldId id="312" r:id="rId4"/>
    <p:sldId id="259" r:id="rId5"/>
    <p:sldId id="260" r:id="rId6"/>
    <p:sldId id="383" r:id="rId7"/>
    <p:sldId id="384" r:id="rId8"/>
    <p:sldId id="385" r:id="rId9"/>
    <p:sldId id="268" r:id="rId10"/>
    <p:sldId id="265" r:id="rId11"/>
    <p:sldId id="387" r:id="rId12"/>
    <p:sldId id="271" r:id="rId13"/>
    <p:sldId id="279" r:id="rId14"/>
    <p:sldId id="374" r:id="rId15"/>
    <p:sldId id="382" r:id="rId16"/>
    <p:sldId id="277" r:id="rId17"/>
    <p:sldId id="388" r:id="rId18"/>
    <p:sldId id="389" r:id="rId19"/>
    <p:sldId id="267" r:id="rId20"/>
    <p:sldId id="266" r:id="rId21"/>
    <p:sldId id="263" r:id="rId22"/>
    <p:sldId id="262" r:id="rId23"/>
    <p:sldId id="261" r:id="rId24"/>
    <p:sldId id="390" r:id="rId25"/>
    <p:sldId id="258" r:id="rId26"/>
    <p:sldId id="391" r:id="rId27"/>
    <p:sldId id="378" r:id="rId28"/>
    <p:sldId id="393" r:id="rId29"/>
    <p:sldId id="264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15" r:id="rId41"/>
    <p:sldId id="416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04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05" r:id="rId61"/>
    <p:sldId id="406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386" r:id="rId79"/>
    <p:sldId id="450" r:id="rId80"/>
    <p:sldId id="451" r:id="rId81"/>
    <p:sldId id="452" r:id="rId82"/>
    <p:sldId id="453" r:id="rId83"/>
    <p:sldId id="454" r:id="rId84"/>
    <p:sldId id="455" r:id="rId85"/>
    <p:sldId id="456" r:id="rId86"/>
    <p:sldId id="457" r:id="rId87"/>
    <p:sldId id="458" r:id="rId88"/>
    <p:sldId id="459" r:id="rId89"/>
    <p:sldId id="460" r:id="rId90"/>
    <p:sldId id="461" r:id="rId91"/>
    <p:sldId id="462" r:id="rId92"/>
    <p:sldId id="463" r:id="rId93"/>
    <p:sldId id="464" r:id="rId94"/>
    <p:sldId id="407" r:id="rId95"/>
    <p:sldId id="465" r:id="rId96"/>
    <p:sldId id="466" r:id="rId97"/>
    <p:sldId id="467" r:id="rId98"/>
    <p:sldId id="468" r:id="rId99"/>
    <p:sldId id="469" r:id="rId100"/>
    <p:sldId id="278" r:id="rId101"/>
    <p:sldId id="470" r:id="rId102"/>
    <p:sldId id="471" r:id="rId103"/>
    <p:sldId id="472" r:id="rId104"/>
    <p:sldId id="473" r:id="rId105"/>
    <p:sldId id="474" r:id="rId106"/>
    <p:sldId id="475" r:id="rId107"/>
    <p:sldId id="409" r:id="rId108"/>
    <p:sldId id="476" r:id="rId109"/>
    <p:sldId id="477" r:id="rId110"/>
    <p:sldId id="478" r:id="rId111"/>
    <p:sldId id="479" r:id="rId112"/>
    <p:sldId id="480" r:id="rId113"/>
    <p:sldId id="375" r:id="rId114"/>
    <p:sldId id="481" r:id="rId115"/>
    <p:sldId id="482" r:id="rId116"/>
    <p:sldId id="408" r:id="rId117"/>
    <p:sldId id="483" r:id="rId118"/>
    <p:sldId id="379" r:id="rId119"/>
    <p:sldId id="380" r:id="rId120"/>
    <p:sldId id="381" r:id="rId121"/>
    <p:sldId id="484" r:id="rId122"/>
    <p:sldId id="485" r:id="rId123"/>
    <p:sldId id="410" r:id="rId124"/>
    <p:sldId id="280" r:id="rId125"/>
    <p:sldId id="486" r:id="rId126"/>
    <p:sldId id="487" r:id="rId127"/>
    <p:sldId id="488" r:id="rId128"/>
    <p:sldId id="489" r:id="rId129"/>
    <p:sldId id="490" r:id="rId130"/>
    <p:sldId id="491" r:id="rId131"/>
    <p:sldId id="492" r:id="rId132"/>
    <p:sldId id="493" r:id="rId133"/>
    <p:sldId id="494" r:id="rId134"/>
    <p:sldId id="495" r:id="rId1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9010C69-7BFD-470F-8FB5-24226B01A184}">
          <p14:sldIdLst>
            <p14:sldId id="257"/>
            <p14:sldId id="312"/>
            <p14:sldId id="259"/>
          </p14:sldIdLst>
        </p14:section>
        <p14:section name="1. Cloud 보안 아키텍처 개요" id="{5B37C9A0-46B2-4B93-BCED-80E22D9A2370}">
          <p14:sldIdLst>
            <p14:sldId id="260"/>
            <p14:sldId id="383"/>
            <p14:sldId id="384"/>
            <p14:sldId id="385"/>
          </p14:sldIdLst>
        </p14:section>
        <p14:section name="2. 개념적 보안 아키텍처" id="{9FF47AF3-E709-439A-87B3-880668052D6E}">
          <p14:sldIdLst>
            <p14:sldId id="268"/>
          </p14:sldIdLst>
        </p14:section>
        <p14:section name="2.1. Framework" id="{A55834D8-ECD6-4422-B27F-72E6D21DDE42}">
          <p14:sldIdLst>
            <p14:sldId id="265"/>
          </p14:sldIdLst>
        </p14:section>
        <p14:section name="2.2. STRM" id="{018D3A2F-3E13-4221-9D78-4F064DFA86DF}">
          <p14:sldIdLst>
            <p14:sldId id="387"/>
            <p14:sldId id="271"/>
            <p14:sldId id="279"/>
            <p14:sldId id="374"/>
          </p14:sldIdLst>
        </p14:section>
        <p14:section name="2.3. Cloud 개념적 보안 아키텍처 정의" id="{5D1B2121-1552-43DF-AF18-B265D88B28A8}">
          <p14:sldIdLst>
            <p14:sldId id="382"/>
          </p14:sldIdLst>
        </p14:section>
        <p14:section name="3. 논리적 보안 아키텍처" id="{ABF16F04-CAD5-4D54-89DD-ABA46FF50A85}">
          <p14:sldIdLst>
            <p14:sldId id="277"/>
            <p14:sldId id="388"/>
            <p14:sldId id="389"/>
            <p14:sldId id="267"/>
            <p14:sldId id="266"/>
            <p14:sldId id="263"/>
            <p14:sldId id="262"/>
            <p14:sldId id="261"/>
            <p14:sldId id="390"/>
            <p14:sldId id="258"/>
            <p14:sldId id="391"/>
            <p14:sldId id="378"/>
            <p14:sldId id="393"/>
            <p14:sldId id="264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04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05"/>
            <p14:sldId id="406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386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07"/>
            <p14:sldId id="465"/>
            <p14:sldId id="466"/>
            <p14:sldId id="467"/>
            <p14:sldId id="468"/>
            <p14:sldId id="469"/>
            <p14:sldId id="278"/>
            <p14:sldId id="470"/>
            <p14:sldId id="471"/>
            <p14:sldId id="472"/>
            <p14:sldId id="473"/>
            <p14:sldId id="474"/>
            <p14:sldId id="475"/>
            <p14:sldId id="409"/>
            <p14:sldId id="476"/>
            <p14:sldId id="477"/>
            <p14:sldId id="478"/>
            <p14:sldId id="479"/>
            <p14:sldId id="480"/>
            <p14:sldId id="375"/>
            <p14:sldId id="481"/>
            <p14:sldId id="482"/>
            <p14:sldId id="408"/>
            <p14:sldId id="483"/>
            <p14:sldId id="379"/>
            <p14:sldId id="380"/>
            <p14:sldId id="381"/>
            <p14:sldId id="484"/>
            <p14:sldId id="485"/>
            <p14:sldId id="410"/>
            <p14:sldId id="280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D9D9D9"/>
    <a:srgbClr val="674276"/>
    <a:srgbClr val="9900FF"/>
    <a:srgbClr val="7030A0"/>
    <a:srgbClr val="4D2961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625" autoAdjust="0"/>
    <p:restoredTop sz="95214" autoAdjust="0"/>
  </p:normalViewPr>
  <p:slideViewPr>
    <p:cSldViewPr snapToGrid="0">
      <p:cViewPr varScale="1">
        <p:scale>
          <a:sx n="73" d="100"/>
          <a:sy n="73" d="100"/>
        </p:scale>
        <p:origin x="43" y="1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E7685-C0FC-4F57-ABEC-4012A79FCD30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62FD4-0649-449E-880E-43D81FC35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6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62FD4-0649-449E-880E-43D81FC351E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86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EAA8-9FF9-412F-A66E-E5B2826074D5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8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B7AB-808A-4BD2-AB94-232891177DED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0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39C2-D55A-457C-AD0B-646E47C3CB33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4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88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6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94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613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5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4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46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93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F673-719B-4059-912D-BD8B4F080008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79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13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02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7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6D28-21CB-4D36-836A-0C6DE8C9E4FB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1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842B-A094-4C04-B627-CB8057762477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4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464F8-E5DF-4F42-AF7D-16C73E72013B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3E40C-9D49-4C0C-AA34-C89EED506E7D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6F50-50B4-4E94-B006-68D323A1AF90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4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8F9A4-2244-471B-9A4A-9FDBF44AE7CB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4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DE85-445A-4DA7-9EA1-5BCE335ACEF1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6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5DD1D-A987-41BC-B7F8-AFD17A88200B}" type="datetime1">
              <a:rPr lang="en-US" altLang="ko-KR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9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8B149-648C-4C46-983F-E2980224C5F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8F589-BCFA-4AB7-B764-6A91C933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3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86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86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99.png"/><Relationship Id="rId7" Type="http://schemas.openxmlformats.org/officeDocument/2006/relationships/image" Target="../media/image43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11" Type="http://schemas.openxmlformats.org/officeDocument/2006/relationships/image" Target="../media/image177.PNG"/><Relationship Id="rId5" Type="http://schemas.openxmlformats.org/officeDocument/2006/relationships/image" Target="../media/image85.png"/><Relationship Id="rId10" Type="http://schemas.openxmlformats.org/officeDocument/2006/relationships/image" Target="../media/image174.png"/><Relationship Id="rId4" Type="http://schemas.openxmlformats.org/officeDocument/2006/relationships/image" Target="../media/image100.svg"/><Relationship Id="rId9" Type="http://schemas.openxmlformats.org/officeDocument/2006/relationships/image" Target="../media/image1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3.png"/><Relationship Id="rId7" Type="http://schemas.openxmlformats.org/officeDocument/2006/relationships/image" Target="../media/image2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84.svg"/><Relationship Id="rId9" Type="http://schemas.openxmlformats.org/officeDocument/2006/relationships/image" Target="../media/image18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7" Type="http://schemas.openxmlformats.org/officeDocument/2006/relationships/image" Target="../media/image1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9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86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20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1.png"/><Relationship Id="rId4" Type="http://schemas.openxmlformats.org/officeDocument/2006/relationships/image" Target="../media/image20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100.sv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sv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85.png"/><Relationship Id="rId7" Type="http://schemas.openxmlformats.org/officeDocument/2006/relationships/image" Target="../media/image4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4" Type="http://schemas.openxmlformats.org/officeDocument/2006/relationships/image" Target="../media/image86.svg"/><Relationship Id="rId9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07.png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111.png"/><Relationship Id="rId7" Type="http://schemas.openxmlformats.org/officeDocument/2006/relationships/image" Target="../media/image9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5.png"/><Relationship Id="rId7" Type="http://schemas.openxmlformats.org/officeDocument/2006/relationships/image" Target="../media/image118.png"/><Relationship Id="rId12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120.svg"/><Relationship Id="rId5" Type="http://schemas.openxmlformats.org/officeDocument/2006/relationships/image" Target="../media/image99.png"/><Relationship Id="rId10" Type="http://schemas.openxmlformats.org/officeDocument/2006/relationships/image" Target="../media/image119.png"/><Relationship Id="rId4" Type="http://schemas.openxmlformats.org/officeDocument/2006/relationships/image" Target="../media/image86.svg"/><Relationship Id="rId9" Type="http://schemas.openxmlformats.org/officeDocument/2006/relationships/image" Target="../media/image44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3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85.png"/><Relationship Id="rId7" Type="http://schemas.openxmlformats.org/officeDocument/2006/relationships/image" Target="../media/image45.png"/><Relationship Id="rId12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26.png"/><Relationship Id="rId5" Type="http://schemas.openxmlformats.org/officeDocument/2006/relationships/image" Target="../media/image43.png"/><Relationship Id="rId10" Type="http://schemas.openxmlformats.org/officeDocument/2006/relationships/image" Target="../media/image139.png"/><Relationship Id="rId4" Type="http://schemas.openxmlformats.org/officeDocument/2006/relationships/image" Target="../media/image86.svg"/><Relationship Id="rId9" Type="http://schemas.openxmlformats.org/officeDocument/2006/relationships/image" Target="../media/image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00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86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7" Type="http://schemas.openxmlformats.org/officeDocument/2006/relationships/image" Target="../media/image15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736509" y="1923809"/>
            <a:ext cx="3955555" cy="5339683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199741" y="4341313"/>
            <a:ext cx="987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Shieldus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Rookies 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1950800">
            <a:off x="8664497" y="-1739591"/>
            <a:ext cx="3925229" cy="42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99740" y="2200464"/>
            <a:ext cx="9877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 Security Architecture</a:t>
            </a:r>
            <a:endParaRPr lang="ko-KR" alt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9741" y="5109965"/>
            <a:ext cx="987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김백현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고해준 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김다빈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김우중 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도규탁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석우영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05395" y="1742780"/>
          <a:ext cx="10742670" cy="118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2670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79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종단간 통신 제공 시스템을 위한 보안 구조로 잠재적 보안 위협과 이에 대응하여 시스템 계층 별로 정보보호 기술 영역과 적용 기술을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28512"/>
              </p:ext>
            </p:extLst>
          </p:nvPr>
        </p:nvGraphicFramePr>
        <p:xfrm>
          <a:off x="705395" y="3416109"/>
          <a:ext cx="10742670" cy="874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630">
                  <a:extLst>
                    <a:ext uri="{9D8B030D-6E8A-4147-A177-3AD203B41FA5}">
                      <a16:colId xmlns:a16="http://schemas.microsoft.com/office/drawing/2014/main" val="2431218607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1372405415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023152641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45737388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2906374281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257351035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803741420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421733089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622984762"/>
                    </a:ext>
                  </a:extLst>
                </a:gridCol>
              </a:tblGrid>
              <a:tr h="396000">
                <a:tc gridSpan="9">
                  <a:txBody>
                    <a:bodyPr/>
                    <a:lstStyle/>
                    <a:p>
                      <a:pPr marL="0" marR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기술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187386"/>
                  </a:ext>
                </a:extLst>
              </a:tr>
              <a:tr h="478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9856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50973"/>
              </p:ext>
            </p:extLst>
          </p:nvPr>
        </p:nvGraphicFramePr>
        <p:xfrm>
          <a:off x="705395" y="4973472"/>
          <a:ext cx="10742670" cy="85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445">
                  <a:extLst>
                    <a:ext uri="{9D8B030D-6E8A-4147-A177-3AD203B41FA5}">
                      <a16:colId xmlns:a16="http://schemas.microsoft.com/office/drawing/2014/main" val="2431218607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4112407576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45737388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3410765713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3803741420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3647837195"/>
                    </a:ext>
                  </a:extLst>
                </a:gridCol>
              </a:tblGrid>
              <a:tr h="396000">
                <a:tc gridSpan="6">
                  <a:txBody>
                    <a:bodyPr/>
                    <a:lstStyle/>
                    <a:p>
                      <a:pPr marL="0" marR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정보보호 계층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18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인프라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관리콘솔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9856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STRM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(1/2)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ITU-T X.805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보안 모델</a:t>
            </a:r>
            <a:endParaRPr lang="en-US" altLang="ko-KR" sz="2200" b="1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양쪽 모서리가 잘린 사각형 21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3" name="양쪽 모서리가 잘린 사각형 22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24" name="양쪽 모서리가 잘린 사각형 23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6" name="양쪽 모서리가 잘린 사각형 2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아키텍처 설계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35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61" y="2275888"/>
            <a:ext cx="5281453" cy="375570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9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86863" y="4486171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Cognito</a:t>
            </a:r>
            <a:endParaRPr lang="ko-KR" altLang="en-US" sz="1600" b="1" dirty="0"/>
          </a:p>
        </p:txBody>
      </p:sp>
      <p:pic>
        <p:nvPicPr>
          <p:cNvPr id="11" name="Graphic 17">
            <a:extLst>
              <a:ext uri="{FF2B5EF4-FFF2-40B4-BE49-F238E27FC236}">
                <a16:creationId xmlns:a16="http://schemas.microsoft.com/office/drawing/2014/main" id="{AFF88D84-93EF-668A-FD21-0AF18360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19" y="372417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935C20-CB52-4A3B-8055-7A2C4420E34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2FCA3-C6A9-4A41-B978-B3DE9DAB3658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18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6804753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41" y="2090744"/>
            <a:ext cx="5078936" cy="41577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5" y="2453249"/>
            <a:ext cx="5571075" cy="273421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500C14-E5E5-4FEF-9A4A-132182471CB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82F06-CBDB-42B4-AFD6-316E7EAF218D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216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6804753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66" y="2057781"/>
            <a:ext cx="5649820" cy="40968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0" y="2057781"/>
            <a:ext cx="5418993" cy="409683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CE62FE-0F9C-4440-A992-25CEC24B9DB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6B647-A3E9-442A-998F-AFABA8BD0EC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3051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6804753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63" y="2566677"/>
            <a:ext cx="5700701" cy="2805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3" y="2448554"/>
            <a:ext cx="5589960" cy="307301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084FA6D-ACCE-4FEB-A03B-C679E0C81D5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30BD1-3DE6-44A2-9D1C-8E2BF41C2C8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1245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Sec603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장애 관리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87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정보시스템의 장애를 인지하고 탐지 및 관리를 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370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738794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 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GuardDuty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워크로드 및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 S3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저장된 데이터를 보호하기 위해 악의적 활동 또는 변칙적 동작을 지속적으로 모니터링하는 위협 탐지 서비스이다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569877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</a:t>
            </a:r>
            <a:r>
              <a:rPr lang="en-US" altLang="ko-KR" sz="1600" b="1" dirty="0" err="1"/>
              <a:t>GuardDuty</a:t>
            </a:r>
            <a:endParaRPr lang="ko-KR" altLang="en-US" sz="1600" b="1" dirty="0"/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946E6766-DAA9-4C2E-8CB7-AC203ED0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80787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0F98A0-1870-4643-9AFE-95921974F51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2D54E-B1D7-4A3E-B656-2651B43D3F9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GuardDuty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9170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29319" y="4365330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</a:t>
            </a:r>
            <a:r>
              <a:rPr lang="en-US" altLang="ko-KR" sz="1600" b="1" dirty="0" err="1"/>
              <a:t>GuardDuty</a:t>
            </a:r>
            <a:endParaRPr lang="ko-KR" altLang="en-US" sz="1600" b="1" dirty="0"/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946E6766-DAA9-4C2E-8CB7-AC203ED0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75" y="36033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064056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681955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1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8902" y="2681955"/>
            <a:ext cx="381000" cy="381000"/>
          </a:xfrm>
          <a:prstGeom prst="rect">
            <a:avLst/>
          </a:prstGeom>
        </p:spPr>
      </p:pic>
      <p:pic>
        <p:nvPicPr>
          <p:cNvPr id="12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425" y="3057564"/>
            <a:ext cx="381000" cy="38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10" y="2800008"/>
            <a:ext cx="5683030" cy="245778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742E70-B0D1-4766-B6FB-0EA76940F9B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9231D-A5C0-4751-8D84-34A2E33B40AD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GuardDuty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8951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98" y="2617963"/>
            <a:ext cx="5696796" cy="27265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4" y="2183808"/>
            <a:ext cx="5501597" cy="409594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C09460-F88D-4FEA-B3B9-895B85B763B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1EA03-082E-4D13-9812-060A5C8FB4B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GuardDuty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9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1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Sec608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악성코드 보호대책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바이러스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트로이목마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랜섬웨어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등의 악성코드로부터 정보시스템 및 업무용단말기 등을 보호하기 위하여 보호대책을 이행하고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악성프로그램 등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악성프로그램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693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WAF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으로 전달되는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HTTP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HTTPS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요청을 모니터링할 수 있는 웹 애플리케이션 방화벽이다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가용성에 영향을 주거나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보안을 위협하거나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리소스를 과도하게 사용하는 일반적인 웹 공격으로부터 웹 애플리케이션이나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 보호하는 데 도움이 되는 웹 애플리케이션 방화벽이다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69722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WAF</a:t>
            </a:r>
            <a:endParaRPr lang="ko-KR" altLang="en-US" sz="1600" b="1" dirty="0"/>
          </a:p>
        </p:txBody>
      </p:sp>
      <p:pic>
        <p:nvPicPr>
          <p:cNvPr id="7" name="Graphic 8">
            <a:extLst>
              <a:ext uri="{FF2B5EF4-FFF2-40B4-BE49-F238E27FC236}">
                <a16:creationId xmlns:a16="http://schemas.microsoft.com/office/drawing/2014/main" id="{F35B215C-B8C8-67F1-7036-AB105700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8077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5752D-D115-45D2-8F8E-3197D4E8FE6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658B4-61DE-4A85-B82F-972F97165AB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5848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91882" y="1523403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9" name="Graphic 12">
            <a:extLst>
              <a:ext uri="{FF2B5EF4-FFF2-40B4-BE49-F238E27FC236}">
                <a16:creationId xmlns:a16="http://schemas.microsoft.com/office/drawing/2014/main" id="{B5A83C20-6F19-F9B9-042F-5F060B8F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7" y="435279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A8FA60D0-09B4-DFC4-7982-9969B7F9B0DB}"/>
              </a:ext>
            </a:extLst>
          </p:cNvPr>
          <p:cNvSpPr/>
          <p:nvPr/>
        </p:nvSpPr>
        <p:spPr>
          <a:xfrm>
            <a:off x="2483752" y="2384870"/>
            <a:ext cx="3301589" cy="3308794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B9C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1" name="Graphic 25">
            <a:extLst>
              <a:ext uri="{FF2B5EF4-FFF2-40B4-BE49-F238E27FC236}">
                <a16:creationId xmlns:a16="http://schemas.microsoft.com/office/drawing/2014/main" id="{37A0573A-8C41-2CE0-E4FA-A5328873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3275" y="2378377"/>
            <a:ext cx="381000" cy="38100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B918AC51-DF09-2B29-E16F-47A05B93EAF2}"/>
              </a:ext>
            </a:extLst>
          </p:cNvPr>
          <p:cNvSpPr/>
          <p:nvPr/>
        </p:nvSpPr>
        <p:spPr>
          <a:xfrm>
            <a:off x="1440688" y="2057830"/>
            <a:ext cx="4557776" cy="38796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35">
            <a:extLst>
              <a:ext uri="{FF2B5EF4-FFF2-40B4-BE49-F238E27FC236}">
                <a16:creationId xmlns:a16="http://schemas.microsoft.com/office/drawing/2014/main" id="{941059C3-EE46-D16D-0B4A-D39D54302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40688" y="2057830"/>
            <a:ext cx="381000" cy="381000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74B896B8-2040-FD03-76CA-C1C5321AF409}"/>
              </a:ext>
            </a:extLst>
          </p:cNvPr>
          <p:cNvSpPr/>
          <p:nvPr/>
        </p:nvSpPr>
        <p:spPr>
          <a:xfrm>
            <a:off x="2826621" y="3599687"/>
            <a:ext cx="2853753" cy="163982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1E8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1BA90BE8-8B3E-14E1-5CFA-1CD48618C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6622" y="3601275"/>
            <a:ext cx="381000" cy="381000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D92EC8AD-B3E6-8815-A2F3-01E09FF0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498" y="436549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oogle Shape;198;p1">
            <a:extLst>
              <a:ext uri="{FF2B5EF4-FFF2-40B4-BE49-F238E27FC236}">
                <a16:creationId xmlns:a16="http://schemas.microsoft.com/office/drawing/2014/main" id="{833B1F52-1B43-8473-9754-110159683F4A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963677" y="4587748"/>
            <a:ext cx="1649821" cy="635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2" name="Graphic 8">
            <a:extLst>
              <a:ext uri="{FF2B5EF4-FFF2-40B4-BE49-F238E27FC236}">
                <a16:creationId xmlns:a16="http://schemas.microsoft.com/office/drawing/2014/main" id="{36133A97-A692-891E-245E-E4DF4C32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9" y="282133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Google Shape;109;p1">
            <a:extLst>
              <a:ext uri="{FF2B5EF4-FFF2-40B4-BE49-F238E27FC236}">
                <a16:creationId xmlns:a16="http://schemas.microsoft.com/office/drawing/2014/main" id="{AEFF6166-6309-94FF-EF15-4052D30FB853}"/>
              </a:ext>
            </a:extLst>
          </p:cNvPr>
          <p:cNvCxnSpPr>
            <a:cxnSpLocks/>
            <a:stCxn id="17" idx="0"/>
            <a:endCxn id="25" idx="2"/>
          </p:cNvCxnSpPr>
          <p:nvPr/>
        </p:nvCxnSpPr>
        <p:spPr>
          <a:xfrm rot="16200000" flipV="1">
            <a:off x="2186854" y="3710254"/>
            <a:ext cx="449576" cy="860912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718525-3BAC-556B-4612-D64C9477631F}"/>
              </a:ext>
            </a:extLst>
          </p:cNvPr>
          <p:cNvSpPr txBox="1"/>
          <p:nvPr/>
        </p:nvSpPr>
        <p:spPr>
          <a:xfrm>
            <a:off x="1600228" y="3577368"/>
            <a:ext cx="761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WAF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61" y="2127254"/>
            <a:ext cx="5648133" cy="38102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B19FB4-8005-41FF-824B-BDB92F914E0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901BE9-716F-48C0-BB84-DB0D85C94E2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1410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68166219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" y="2068319"/>
            <a:ext cx="4652656" cy="4218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64" y="2495821"/>
            <a:ext cx="5109403" cy="311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4C5375-C951-4CB4-A5EE-D7E99F37270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F41BA-53DD-4484-A662-3B36C800B62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84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B7D986D-172B-4770-AD50-993664390D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96" y="2722179"/>
            <a:ext cx="8375468" cy="4135821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152064"/>
              </p:ext>
            </p:extLst>
          </p:nvPr>
        </p:nvGraphicFramePr>
        <p:xfrm>
          <a:off x="705395" y="1742780"/>
          <a:ext cx="10742670" cy="4897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2670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STRM(Security Technical Reference Model)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791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모형화한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보안기술참조모델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70987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15267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STRM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(2/2)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STRM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보안기술참조모델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200" b="1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양쪽 모서리가 잘린 사각형 21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3" name="양쪽 모서리가 잘린 사각형 22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24" name="양쪽 모서리가 잘린 사각형 23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6" name="양쪽 모서리가 잘린 사각형 2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아키텍처 설계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06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68166219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32" y="2048125"/>
            <a:ext cx="5464879" cy="40361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3" y="2522909"/>
            <a:ext cx="5681640" cy="2717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AFBBC-8432-4773-926B-4DE06C839A1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F3534-4F00-4D0F-BD1C-BC8A6F35FAD6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372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68166219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9" y="2861240"/>
            <a:ext cx="5677044" cy="1833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2B206-1752-4831-B295-889A2908C82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DEDF8-89DD-4730-8E76-7DCA892685F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1965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Sec301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네트워크 비인가 사용자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보안요건 정의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네트워크에 접근할 수 있는 모든 경로를 식별하고 접근통제 정책에 따라 내부 네트워크는 인가된 사용자만이 접근할 수 있도록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 침해행위 등의 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66102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Network Firewall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 VPC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대한 필수 네트워크 보호 기능을 쉽게 배포할 수 있는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서비스이다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Firewall Manager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와 연동되므로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AWS Network Firewall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규칙을 기반으로 정책을 구축한 후 해당 정책을 중앙에서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VPC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및 계정 전반에 적용할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25917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Network Firewall</a:t>
            </a:r>
            <a:endParaRPr lang="ko-KR" altLang="en-US" sz="1600" b="1" dirty="0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732CAD74-2552-F036-5B26-B65C7AEF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439" y="4763917"/>
            <a:ext cx="762000" cy="76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08F5E-8F5B-4E7A-8325-333366CF4FC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6DEC1-76B8-4DA0-A1A4-4767242DA4B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4123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03" y="2640527"/>
            <a:ext cx="5581185" cy="2766742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9F10FCAD-62F6-EF4D-B490-683D2FF31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479" y="5788269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Network Firewall</a:t>
            </a:r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01" y="5026269"/>
            <a:ext cx="762000" cy="762000"/>
          </a:xfrm>
          <a:prstGeom prst="rect">
            <a:avLst/>
          </a:prstGeom>
        </p:spPr>
      </p:pic>
      <p:sp>
        <p:nvSpPr>
          <p:cNvPr id="8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2973899" y="2879915"/>
            <a:ext cx="3137614" cy="290835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9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4534" y="2881503"/>
            <a:ext cx="381000" cy="381000"/>
          </a:xfrm>
          <a:prstGeom prst="rect">
            <a:avLst/>
          </a:prstGeom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165407" y="34073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0" y="4167770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Load Balancing</a:t>
            </a:r>
          </a:p>
        </p:txBody>
      </p:sp>
      <p:pic>
        <p:nvPicPr>
          <p:cNvPr id="12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71" y="2358158"/>
            <a:ext cx="466112" cy="46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62" y="3834651"/>
            <a:ext cx="722810" cy="7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750" y="4598238"/>
            <a:ext cx="234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cxnSp>
        <p:nvCxnSpPr>
          <p:cNvPr id="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1546407" y="2824270"/>
            <a:ext cx="2720" cy="5830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937101" y="4334092"/>
            <a:ext cx="1036798" cy="1073177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1546407" y="4169358"/>
            <a:ext cx="9694" cy="85691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3242641" y="3407359"/>
            <a:ext cx="2853106" cy="1999910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DA6E9A3-B426-45DF-8440-33BD0AFE17B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B7EBD-B898-40D0-B8A9-84EA3BB07720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092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629767158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42" y="3285032"/>
            <a:ext cx="5569208" cy="19639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6" y="2555270"/>
            <a:ext cx="5725291" cy="293113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8A18169-C36E-487A-A25C-EA2647E063B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905C9-B17C-42E9-B6D0-8035054B4EA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9147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629767158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45" y="2721706"/>
            <a:ext cx="5603562" cy="2769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" y="2721706"/>
            <a:ext cx="5654789" cy="246873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761376-9AC9-464D-A071-BF76ABF3D46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58A79-09E4-4F01-B0FC-3252D9FBC112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2961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Sec402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암호키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접근권한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암호키는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필요시 복구가 가능하도록 별도의 안전한 장소에 보관하고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암호키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사용에 관한 접근권한을 최소화하고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66102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Secrets Manager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코드의 암호를 포함해 하드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코딩된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자격 증명을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Secrets Manager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프로그래밍 방식으로 보안 암호를 검색하도록 하는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호출로 바꿀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사용자가 지정한 일정에 따라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Secrets Manager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 자동으로 보안 암호를 교체하도록 구성할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수명 주기에 걸쳐 데이터베이스 자격 증명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API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키 및 다른 보안 정보를 손쉽게 교체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관리 및 검색할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25914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Secrets Manager</a:t>
            </a:r>
            <a:endParaRPr lang="ko-KR" altLang="en-US" sz="1600" b="1" dirty="0"/>
          </a:p>
        </p:txBody>
      </p:sp>
      <p:pic>
        <p:nvPicPr>
          <p:cNvPr id="8" name="Graphic 17">
            <a:extLst>
              <a:ext uri="{FF2B5EF4-FFF2-40B4-BE49-F238E27FC236}">
                <a16:creationId xmlns:a16="http://schemas.microsoft.com/office/drawing/2014/main" id="{52F6A756-9577-01A0-7E0C-7843E3EC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639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E403636-F4A3-4A11-817F-CED5670D308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8C56D-2F25-4B21-9030-781FDD3C2D8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Secrets Manager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9621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5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064056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681955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58902" y="2681955"/>
            <a:ext cx="381000" cy="381000"/>
          </a:xfrm>
          <a:prstGeom prst="rect">
            <a:avLst/>
          </a:prstGeom>
        </p:spPr>
      </p:pic>
      <p:pic>
        <p:nvPicPr>
          <p:cNvPr id="9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9425" y="3057564"/>
            <a:ext cx="381000" cy="381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4347745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Secrets Manager</a:t>
            </a:r>
            <a:endParaRPr lang="ko-KR" altLang="en-US" sz="1600" b="1" dirty="0"/>
          </a:p>
        </p:txBody>
      </p:sp>
      <p:pic>
        <p:nvPicPr>
          <p:cNvPr id="11" name="Graphic 17">
            <a:extLst>
              <a:ext uri="{FF2B5EF4-FFF2-40B4-BE49-F238E27FC236}">
                <a16:creationId xmlns:a16="http://schemas.microsoft.com/office/drawing/2014/main" id="{52F6A756-9577-01A0-7E0C-7843E3EC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35857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27" y="2722295"/>
            <a:ext cx="5296096" cy="2576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3C9F58-18D1-4C7B-B474-F3044249F7F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2EDA3-B3C5-463D-98B6-E5959CD66B4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Secrets Manager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8793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162178084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5" y="3073428"/>
            <a:ext cx="5383171" cy="1999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0EBDB-D280-42A0-B1EC-0470AEB94A5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011FF-AF75-450F-B528-32C261C9DD36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Secrets Manager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019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Sec701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개인정보처리시스템 법률 준수 검토 및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개인정보처리시스템에 대한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법적 요구사항을 준수할 수 있도록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침해사고 대응조치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관리적ㆍ기술적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66102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Security Hub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보안 모범 사례를 확인하고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경고를 집계하고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자동화된 수정을 활성화하는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클라우드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보안 태세 관리 서비스이다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여러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계정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및 지원되는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서드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파티 파트너 제품에서 보안 데이터를 수집하여 보안 추세를 분석하고 우선 순위가 가장 높은 보안 문제를 파악하는 데 도움을 준다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52297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Security Hub</a:t>
            </a:r>
            <a:endParaRPr lang="ko-KR" altLang="en-US" sz="1600" b="1" dirty="0"/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DA113232-9C68-8A69-CCF6-AB43F17F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9029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A8DCF-3B6C-4712-B79A-848A2D37613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BFA42-6539-45DE-9779-A98D9B96421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51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2.2.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STRM (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보안요건 매핑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양쪽 모서리가 잘린 사각형 20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2" name="양쪽 모서리가 잘린 사각형 21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23" name="양쪽 모서리가 잘린 사각형 22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4" name="양쪽 모서리가 잘린 사각형 23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AAE72-EA14-4D78-B2E5-217E485D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10" y="1450242"/>
            <a:ext cx="10154404" cy="540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83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85" y="2695633"/>
            <a:ext cx="5571053" cy="253578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7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064056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681955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8902" y="2681955"/>
            <a:ext cx="381000" cy="381000"/>
          </a:xfrm>
          <a:prstGeom prst="rect">
            <a:avLst/>
          </a:prstGeom>
        </p:spPr>
      </p:pic>
      <p:pic>
        <p:nvPicPr>
          <p:cNvPr id="10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425" y="3057564"/>
            <a:ext cx="3810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4418090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Security Hub</a:t>
            </a:r>
            <a:endParaRPr lang="ko-KR" altLang="en-US" sz="1600" b="1" dirty="0"/>
          </a:p>
        </p:txBody>
      </p:sp>
      <p:pic>
        <p:nvPicPr>
          <p:cNvPr id="12" name="Graphic 19">
            <a:extLst>
              <a:ext uri="{FF2B5EF4-FFF2-40B4-BE49-F238E27FC236}">
                <a16:creationId xmlns:a16="http://schemas.microsoft.com/office/drawing/2014/main" id="{DA113232-9C68-8A69-CCF6-AB43F17F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36560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F45920-9FD6-4183-AD66-FBF2F240B80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8EFEE-ADE5-4F17-94E1-5E41612E9CBA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1880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1172347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8" y="2704415"/>
            <a:ext cx="5657337" cy="29754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3" y="2194464"/>
            <a:ext cx="4889336" cy="395488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8E7476-895C-40DD-AAD5-5BEB8197EDF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A934-2975-4BC3-90E2-1E5C605E76E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1473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1172347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2" y="2412368"/>
            <a:ext cx="5683334" cy="31377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0" y="2131950"/>
            <a:ext cx="5604961" cy="39787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227E50-E571-4168-886D-A06B30E3056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396EF-787A-469B-AF71-B67D1CCE3D6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0780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39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Sec610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39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최신 보안 취약점 분석 및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397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최신 보안 취약점이 정보시스템에 미치는 영향을 분석하여 조치하고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1205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확보 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침해사고 대응조치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관리적ㆍ기술적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3902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4584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 Inspector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소프트웨어 취약성 및 의도하지 않은 네트워크 노출에 대해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워크로드를 지속적으로 스캔하는 자동화된 취약성 관리 서비스이다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61029" y="5903987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Inspector</a:t>
            </a:r>
            <a:endParaRPr lang="ko-KR" altLang="en-US" sz="1600" b="1" dirty="0"/>
          </a:p>
        </p:txBody>
      </p:sp>
      <p:pic>
        <p:nvPicPr>
          <p:cNvPr id="7" name="Graphic 21">
            <a:extLst>
              <a:ext uri="{FF2B5EF4-FFF2-40B4-BE49-F238E27FC236}">
                <a16:creationId xmlns:a16="http://schemas.microsoft.com/office/drawing/2014/main" id="{5B5EADB6-C7DC-3435-857E-CBD94439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985" y="51419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ED8355-6841-42E5-8498-B7CDCA47079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D181-F37A-41B8-851B-B3290AE2B39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Inspector(1/3)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5197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2512465" y="2932583"/>
            <a:ext cx="3272876" cy="220904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4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227" y="2934171"/>
            <a:ext cx="381000" cy="381000"/>
          </a:xfrm>
          <a:prstGeom prst="rect">
            <a:avLst/>
          </a:prstGeom>
        </p:spPr>
      </p:pic>
      <p:sp>
        <p:nvSpPr>
          <p:cNvPr id="2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3282846" y="3369557"/>
            <a:ext cx="2158584" cy="151723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22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97" y="3920887"/>
            <a:ext cx="728882" cy="72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45508" y="4506087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Inspector</a:t>
            </a:r>
            <a:endParaRPr lang="ko-KR" altLang="en-US" sz="1600" b="1" dirty="0"/>
          </a:p>
        </p:txBody>
      </p:sp>
      <p:pic>
        <p:nvPicPr>
          <p:cNvPr id="24" name="Graphic 21">
            <a:extLst>
              <a:ext uri="{FF2B5EF4-FFF2-40B4-BE49-F238E27FC236}">
                <a16:creationId xmlns:a16="http://schemas.microsoft.com/office/drawing/2014/main" id="{5B5EADB6-C7DC-3435-857E-CBD94439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64" y="37440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64" y="4535933"/>
            <a:ext cx="590499" cy="59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48" y="2309049"/>
            <a:ext cx="5609724" cy="360817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8849D2C-6882-4E00-97E7-DF5D77BDDDF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ABC6D-DEC5-45DD-AD0A-D86791CF5F71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Inspector(2/3)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0219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12668361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91" y="3090000"/>
            <a:ext cx="5552871" cy="1782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" y="2382586"/>
            <a:ext cx="5620883" cy="3490676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5A0795-C4B2-46E5-8C4F-43BD010BFB3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C783C-7D26-4C89-A0C2-91A67C82CCD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Inspector(3/3)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5480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0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Sec401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0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및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주요정보에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대한 암호화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59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암호정책에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따라 개인정보 및 중요 정보의 저장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전송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전달 시 암호화를 수행하고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1011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 침해행위 등의 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침해사고의 원인 분석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관리적ㆍ기술적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044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53477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 Macie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완전관리형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데이터 보안 및 데이터 프라이버시 서비스로서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기계 학습 및 패턴 일치를 활용하여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민감한 데이터를 검색하고 보호한다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939156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Macie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AC069720-67B2-634D-907C-7821BB27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517715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19679-9480-4393-B80B-F1CAE3ABA88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69EC-AC2F-4B1E-84CD-7C54569CDF0F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7273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67" y="2362658"/>
            <a:ext cx="5529472" cy="3431473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23AD85DD-1B8A-8B45-A4E1-6AE793E4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38" y="37621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0DB373F9-1729-2B4C-8825-D2DF8E0A1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163" y="4524175"/>
            <a:ext cx="22431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Amazon Macie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11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4B2D639-57D8-4103-A955-042BED7D184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45C04-E058-41CC-A163-059C27CB4095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7788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51525012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3" y="2428300"/>
            <a:ext cx="5067548" cy="32818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55" y="2024396"/>
            <a:ext cx="4787314" cy="42663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240715" y="2989385"/>
            <a:ext cx="1626577" cy="668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392508" y="6022731"/>
            <a:ext cx="474784" cy="138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7284C18-95A2-4F76-9B19-0B9496B045A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894C78-FF8A-4764-AF0A-FB7491CB527B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2655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51525012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14" y="2295331"/>
            <a:ext cx="4828542" cy="3696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7" y="2066191"/>
            <a:ext cx="4518327" cy="42852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0100" y="3006970"/>
            <a:ext cx="1995854" cy="712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38492" y="2907449"/>
            <a:ext cx="2101362" cy="277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FD6897F-8656-4943-8562-F7220B432EF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84858-A58F-4F24-A660-6F6CF1C2C529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27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2.2.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STRM (AWS 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매핑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양쪽 모서리가 잘린 사각형 3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개념적 보안 아키텍처</a:t>
            </a:r>
          </a:p>
        </p:txBody>
      </p:sp>
      <p:sp>
        <p:nvSpPr>
          <p:cNvPr id="38" name="양쪽 모서리가 잘린 사각형 3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39" name="양쪽 모서리가 잘린 사각형 3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DC484D-85DB-44BC-8F91-357B39A7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99" y="1450242"/>
            <a:ext cx="10068002" cy="540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620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60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Sec505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이상행위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발생 시 신속한 분석 및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17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외부에 의한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침해시도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유출 시도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부정행위 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이상행위를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탐지할 수 있도록 주요 정보시스템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네트워크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보안시스템 등에서 발생한 네트워크 트래픽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 흐름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로그 등을 수집하여 분석 및 모니터링하고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정보통신망법 시행령 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56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침해사고 대응조치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관리적ㆍ기술적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09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568203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 Detective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잠재적 보안 문제나 의심스러운 활동의 근본 원인을 쉽고 빠르게 분석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조사 및 식별한다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구축된 데이터 집계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요약 및 컨텍스트를 통해 가능성 있는 보안 문제의 특성과 범위를 신속하게 분석하고 결정할 수 있도록 지원한다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780895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Detective</a:t>
            </a:r>
            <a:endParaRPr lang="ko-KR" altLang="en-US" sz="1600" b="1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DAA1F6D2-B14E-E262-899D-4A7C821D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501307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0353EB-9ED4-46D9-96DF-3C4908706CD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02087-7ABB-4B98-99D5-3EF42B73222B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8045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구현 과정 설명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72668B-E10D-4203-9392-79CB36A8FC14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15856-A0C5-4208-AA51-0EB9C7342832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5643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66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구현 과정 설명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22D3E-34A4-435B-BE16-B315CCBE8D3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5BF9-3903-49FE-97ED-5A010FDAA133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2370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736509" y="1923809"/>
            <a:ext cx="3955555" cy="5339683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 rot="1950800">
            <a:off x="8664497" y="-1739591"/>
            <a:ext cx="3925229" cy="42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21155" y="2032298"/>
            <a:ext cx="6809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End of Document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5D476-E6DF-47A9-9A1B-36AD58A5EC77}"/>
              </a:ext>
            </a:extLst>
          </p:cNvPr>
          <p:cNvSpPr txBox="1"/>
          <p:nvPr/>
        </p:nvSpPr>
        <p:spPr>
          <a:xfrm>
            <a:off x="1199741" y="4341313"/>
            <a:ext cx="987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 </a:t>
            </a: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Shieldus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Rookies 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100EE-BA58-496D-A779-843028B28409}"/>
              </a:ext>
            </a:extLst>
          </p:cNvPr>
          <p:cNvSpPr txBox="1"/>
          <p:nvPr/>
        </p:nvSpPr>
        <p:spPr>
          <a:xfrm>
            <a:off x="1199741" y="5109965"/>
            <a:ext cx="987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김백현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고해준 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김다빈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김우중 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도규탁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석우영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41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714103" y="2127452"/>
          <a:ext cx="3215095" cy="4096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① 사용자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999319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②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0231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③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7545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④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Application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940213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505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⑥ 관리 콘솔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51013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2.3. Cloud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 정의</a:t>
            </a:r>
            <a:endParaRPr lang="en-US" altLang="ko-KR" sz="2200" b="1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액자 6"/>
          <p:cNvSpPr/>
          <p:nvPr/>
        </p:nvSpPr>
        <p:spPr>
          <a:xfrm>
            <a:off x="714103" y="3099814"/>
            <a:ext cx="3215095" cy="468630"/>
          </a:xfrm>
          <a:prstGeom prst="frame">
            <a:avLst>
              <a:gd name="adj1" fmla="val 5994"/>
            </a:avLst>
          </a:prstGeom>
          <a:solidFill>
            <a:srgbClr val="254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714102" y="3637024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714102" y="4162804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714102" y="4691305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714102" y="5227042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714102" y="5755106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492828"/>
              </p:ext>
            </p:extLst>
          </p:nvPr>
        </p:nvGraphicFramePr>
        <p:xfrm>
          <a:off x="4240530" y="2135306"/>
          <a:ext cx="7259473" cy="4172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">
                  <a:extLst>
                    <a:ext uri="{9D8B030D-6E8A-4147-A177-3AD203B41FA5}">
                      <a16:colId xmlns:a16="http://schemas.microsoft.com/office/drawing/2014/main" val="4116368425"/>
                    </a:ext>
                  </a:extLst>
                </a:gridCol>
                <a:gridCol w="138411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786742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608552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No.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보호대상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보호대책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lt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465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①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보안서비스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솔루션 적용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2791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②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Network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Cloud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인프라 취약점 제거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279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보안서비스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솔루션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6915"/>
                  </a:ext>
                </a:extLst>
              </a:tr>
              <a:tr h="2825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③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Server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Cloud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인프라 취약점 제거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282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보안서비스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솔루션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322421"/>
                  </a:ext>
                </a:extLst>
              </a:tr>
              <a:tr h="837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④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Application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보안 요건 정의서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보안요건 정의서를 주 대상으로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결과보고서 작성 시 포탈과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Infra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포함하여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327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⑤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Cloud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인프라 취약점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1023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⑥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보안서비스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솔루션 적용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 콘솔 성격의 웹 포탈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2492471" y="1999575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80571" y="1626546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</a:rPr>
              <a:t>Cloud </a:t>
            </a:r>
            <a:r>
              <a:rPr lang="ko-KR" altLang="en-US" b="1" dirty="0">
                <a:latin typeface="+mj-lt"/>
              </a:rPr>
              <a:t>개념적 보안 아키텍처 </a:t>
            </a:r>
          </a:p>
        </p:txBody>
      </p:sp>
      <p:sp>
        <p:nvSpPr>
          <p:cNvPr id="36" name="양쪽 모서리가 잘린 사각형 3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개념적 보안 아키텍처</a:t>
            </a:r>
          </a:p>
        </p:txBody>
      </p:sp>
      <p:sp>
        <p:nvSpPr>
          <p:cNvPr id="38" name="양쪽 모서리가 잘린 사각형 3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39" name="양쪽 모서리가 잘린 사각형 3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067043"/>
              </p:ext>
            </p:extLst>
          </p:nvPr>
        </p:nvGraphicFramePr>
        <p:xfrm>
          <a:off x="697523" y="1369311"/>
          <a:ext cx="10796953" cy="5354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581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1577082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정의들 간의 논리적 관계를 확인 및 정의하여 클라우드 보안 아키텍처 구성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아키텍처에서 도출되지 않은 대부분의 요소들이 도출 되는 단계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표준에 따라 생성한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기준에 맞춰 기술 요소 별로 상세히 전개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아키텍처에서는 비즈니스 요건을 정확하게 반영함과 동시에 의사 결정 도출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19568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74068"/>
                  </a:ext>
                </a:extLst>
              </a:tr>
            </a:tbl>
          </a:graphicData>
        </a:graphic>
      </p:graphicFrame>
      <p:sp>
        <p:nvSpPr>
          <p:cNvPr id="27" name="양쪽 모서리가 잘린 사각형 26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34" name="양쪽 모서리가 잘린 사각형 3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36" name="양쪽 모서리가 잘린 사각형 35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A1F36B-3F15-4C2B-9962-3ECE6CA3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3" y="3578889"/>
            <a:ext cx="3750404" cy="2109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18F3C0-3E85-4342-A119-CA04540B4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30" y="4419083"/>
            <a:ext cx="3668710" cy="21096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8F48B7-BF7B-4B66-A2E2-13F6AA7B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678" y="3648855"/>
            <a:ext cx="3750404" cy="278926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1D12EB0-355F-4F18-9C54-3822876B8DD7}"/>
              </a:ext>
            </a:extLst>
          </p:cNvPr>
          <p:cNvSpPr/>
          <p:nvPr/>
        </p:nvSpPr>
        <p:spPr>
          <a:xfrm>
            <a:off x="6096000" y="4623179"/>
            <a:ext cx="943533" cy="472822"/>
          </a:xfrm>
          <a:prstGeom prst="rightArrow">
            <a:avLst/>
          </a:prstGeom>
          <a:solidFill>
            <a:srgbClr val="254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1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450170"/>
              </p:ext>
            </p:extLst>
          </p:nvPr>
        </p:nvGraphicFramePr>
        <p:xfrm>
          <a:off x="4240530" y="2135306"/>
          <a:ext cx="7259473" cy="3599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21738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2626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비밀번호 </a:t>
                      </a:r>
                      <a:r>
                        <a:rPr lang="ko-KR" altLang="en-US" sz="1000" b="0" dirty="0" err="1"/>
                        <a:t>관리절차</a:t>
                      </a:r>
                      <a:r>
                        <a:rPr lang="ko-KR" altLang="en-US" sz="1000" b="0" dirty="0"/>
                        <a:t>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이용자가 안전한 비밀번호를 이용할 수 있도록 비밀번호 작성 규칙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비밀번호 </a:t>
                      </a:r>
                      <a:r>
                        <a:rPr lang="ko-KR" altLang="en-US" sz="1000" b="0" dirty="0" err="1"/>
                        <a:t>관리절차</a:t>
                      </a:r>
                      <a:r>
                        <a:rPr lang="ko-KR" altLang="en-US" sz="1000" b="0" dirty="0"/>
                        <a:t>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</a:t>
                      </a:r>
                      <a:r>
                        <a:rPr lang="en-US" altLang="ko-KR" sz="1000" b="0" dirty="0" err="1"/>
                        <a:t>Cognito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이용자가 안전한 비밀번호를 이용할 수 있도록 비밀번호 작성 규칙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내부 네트워크 </a:t>
                      </a:r>
                      <a:r>
                        <a:rPr lang="ko-KR" altLang="en-US" sz="1000" b="0" dirty="0" err="1"/>
                        <a:t>원격접근</a:t>
                      </a:r>
                      <a:r>
                        <a:rPr lang="ko-KR" altLang="en-US" sz="1000" b="0" dirty="0"/>
                        <a:t> 제한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Client VPN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원격으로 정보시스템을 운영 시 특정 단말에 한해서만 접근</a:t>
                      </a:r>
                      <a:r>
                        <a:rPr lang="ko-KR" altLang="en-US" sz="1000" b="0" baseline="0" dirty="0"/>
                        <a:t> 허용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</a:t>
                      </a:r>
                      <a:r>
                        <a:rPr lang="en-US" altLang="ko-KR" sz="1000" b="0" baseline="0" dirty="0"/>
                        <a:t> – </a:t>
                      </a:r>
                      <a:r>
                        <a:rPr lang="ko-KR" altLang="en-US" sz="1000" b="0" baseline="0" dirty="0" err="1"/>
                        <a:t>공개서버</a:t>
                      </a:r>
                      <a:r>
                        <a:rPr lang="ko-KR" altLang="en-US" sz="1000" b="0" baseline="0" dirty="0"/>
                        <a:t> </a:t>
                      </a:r>
                      <a:r>
                        <a:rPr lang="en-US" altLang="ko-KR" sz="1000" b="0" baseline="0" dirty="0"/>
                        <a:t>DMZ </a:t>
                      </a:r>
                      <a:r>
                        <a:rPr lang="ko-KR" altLang="en-US" sz="1000" b="0" baseline="0" dirty="0"/>
                        <a:t>설치 및 보안시스템 보호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WAF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공개 및 네트워크 위협 보호</a:t>
                      </a:r>
                      <a:r>
                        <a:rPr lang="ko-KR" altLang="en-US" sz="1000" b="0" baseline="0" dirty="0"/>
                        <a:t> 기능 및 관리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</a:t>
                      </a:r>
                      <a:r>
                        <a:rPr lang="en-US" altLang="ko-KR" sz="1000" b="0" dirty="0" err="1"/>
                        <a:t>Guard</a:t>
                      </a:r>
                      <a:r>
                        <a:rPr lang="en-US" altLang="ko-KR" sz="1000" b="0" baseline="0" dirty="0" err="1"/>
                        <a:t>Duty</a:t>
                      </a:r>
                      <a:r>
                        <a:rPr lang="en-US" altLang="ko-KR" sz="1000" b="0" baseline="0" dirty="0"/>
                        <a:t>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SNS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36920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사용자 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585981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C4E9586C-C0F3-404D-850B-79E1E1BA7EEE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34B53C8F-4406-46DB-9FC7-142D0ABAB2E6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C102AF1D-1677-45BE-BE2B-07BF630CD011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EBDB8D0E-9DE7-424D-8EDA-78B3768D1870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</p:spTree>
    <p:extLst>
      <p:ext uri="{BB962C8B-B14F-4D97-AF65-F5344CB8AC3E}">
        <p14:creationId xmlns:p14="http://schemas.microsoft.com/office/powerpoint/2010/main" val="345840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59133"/>
              </p:ext>
            </p:extLst>
          </p:nvPr>
        </p:nvGraphicFramePr>
        <p:xfrm>
          <a:off x="4240530" y="2135306"/>
          <a:ext cx="7259473" cy="375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네트워크 접근 경로 식별 및 비인가 사용자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Network Firewall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네트워크에 접근 가능한 모든 경로를 식별하고 인가된 사용자만이 접근할 수 있도록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네트워크 영역 분리 및 영역간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VPC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서비스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사용자 그룹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 err="1"/>
                        <a:t>정보자산의</a:t>
                      </a:r>
                      <a:r>
                        <a:rPr lang="ko-KR" altLang="en-US" sz="1000" b="0" dirty="0"/>
                        <a:t> 중요도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법적 요구사항에 따라 네트워크 영역을 분리하고 각 영역간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최신 보안 취약점 분석 및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Firewall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최신 보안 취약점이 정보시스템에 미치는 영향을 분석하여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로그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추적 감사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</a:t>
                      </a:r>
                      <a:r>
                        <a:rPr lang="en-US" altLang="ko-KR" sz="1000" b="0" dirty="0" err="1"/>
                        <a:t>CloudTrail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정보시스템에 대한 </a:t>
                      </a:r>
                      <a:r>
                        <a:rPr lang="ko-KR" altLang="en-US" sz="1000" b="0" dirty="0" err="1"/>
                        <a:t>로그관리</a:t>
                      </a:r>
                      <a:r>
                        <a:rPr lang="ko-KR" altLang="en-US" sz="1000" b="0" dirty="0"/>
                        <a:t> 절차를 수립하고 이에 따라 필요한 로그를 생성하여 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 </a:t>
                      </a:r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</a:t>
                      </a:r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가용성은 네트워크 보안 적용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개인정보 보호는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네트워크 보안 적용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36920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Network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313154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42EB558B-ACBE-4C76-A4DA-6E41FB36549F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8FFA76F7-9260-47D5-B3AA-0063829A5F16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984A37A9-DB09-402A-BFF7-E5A6D3F5F10A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2E299727-4C1C-4D77-8FCE-6C5EB9359397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</p:spTree>
    <p:extLst>
      <p:ext uri="{BB962C8B-B14F-4D97-AF65-F5344CB8AC3E}">
        <p14:creationId xmlns:p14="http://schemas.microsoft.com/office/powerpoint/2010/main" val="153302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63902"/>
              </p:ext>
            </p:extLst>
          </p:nvPr>
        </p:nvGraphicFramePr>
        <p:xfrm>
          <a:off x="4240530" y="2135306"/>
          <a:ext cx="7259473" cy="3607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특수 계정의 권한 식별 및 </a:t>
                      </a:r>
                      <a:r>
                        <a:rPr lang="ko-KR" altLang="en-US" sz="1000" b="0" dirty="0" err="1"/>
                        <a:t>통제절차</a:t>
                      </a:r>
                      <a:r>
                        <a:rPr lang="ko-KR" altLang="en-US" sz="1000" b="0" dirty="0"/>
                        <a:t>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특수 목적을 위해 부여한 계정 및 권한을 식별하고 </a:t>
                      </a:r>
                      <a:r>
                        <a:rPr lang="ko-KR" altLang="en-US" sz="1000" b="0" dirty="0" err="1"/>
                        <a:t>통제절차를</a:t>
                      </a:r>
                      <a:r>
                        <a:rPr lang="ko-KR" altLang="en-US" sz="1000" b="0" dirty="0"/>
                        <a:t> 수립</a:t>
                      </a:r>
                      <a:r>
                        <a:rPr lang="en-US" altLang="ko-KR" sz="1000" b="0" dirty="0"/>
                        <a:t>‧</a:t>
                      </a:r>
                      <a:r>
                        <a:rPr lang="ko-KR" altLang="en-US" sz="1000" b="0" dirty="0"/>
                        <a:t>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공개서버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DMZ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설치 및 보안시스템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VPC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공개서버는</a:t>
                      </a:r>
                      <a:r>
                        <a:rPr lang="ko-KR" altLang="en-US" sz="1000" b="0" dirty="0"/>
                        <a:t> 내부 네트워크와 분리된 </a:t>
                      </a:r>
                      <a:r>
                        <a:rPr lang="en-US" altLang="ko-KR" sz="1000" b="0" dirty="0"/>
                        <a:t>DMZ</a:t>
                      </a:r>
                      <a:r>
                        <a:rPr lang="ko-KR" altLang="en-US" sz="1000" b="0" dirty="0"/>
                        <a:t>영역에 설치하고 보안시스템을 통해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 err="1"/>
                        <a:t>클라우드</a:t>
                      </a:r>
                      <a:r>
                        <a:rPr lang="ko-KR" altLang="en-US" sz="1000" b="0" dirty="0"/>
                        <a:t> 서비스 보안 통제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Certificate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클라우드</a:t>
                      </a:r>
                      <a:r>
                        <a:rPr lang="ko-KR" altLang="en-US" sz="1000" b="0" dirty="0"/>
                        <a:t> 서비스 이용 시 비인가 접근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 err="1"/>
                        <a:t>설정오류</a:t>
                      </a:r>
                      <a:r>
                        <a:rPr lang="ko-KR" altLang="en-US" sz="1000" b="0" dirty="0"/>
                        <a:t> 등을 방지할 수 있도록 보안 통제 정책을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 err="1"/>
                        <a:t>클라우드</a:t>
                      </a:r>
                      <a:r>
                        <a:rPr lang="ko-KR" altLang="en-US" sz="1000" b="0" dirty="0"/>
                        <a:t> 서비스 보안 통제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Client VPN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/>
                        <a:t>클라우드</a:t>
                      </a:r>
                      <a:r>
                        <a:rPr lang="ko-KR" altLang="en-US" sz="1000" b="0" dirty="0"/>
                        <a:t> 서비스 이용 시 비인가 접근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 err="1"/>
                        <a:t>설정오류</a:t>
                      </a:r>
                      <a:r>
                        <a:rPr lang="ko-KR" altLang="en-US" sz="1000" b="0" dirty="0"/>
                        <a:t> 등을 방지할 수 있도록 보안 통제 정책을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정보시스템 접속 차단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Single Sign-On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무결성은 </a:t>
                      </a:r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Server </a:t>
                      </a: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보안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5841" y="1614757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Server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9274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F8F2C479-CF53-4049-BB67-45B75638D254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FD2D37E8-CD2A-4E64-BF20-F53A907E5993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FF9E39CD-CEEA-4476-AF0E-9A7FBBCA4FA3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0367C587-168D-4D26-B16C-C3C2A5A1B125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</p:spTree>
    <p:extLst>
      <p:ext uri="{BB962C8B-B14F-4D97-AF65-F5344CB8AC3E}">
        <p14:creationId xmlns:p14="http://schemas.microsoft.com/office/powerpoint/2010/main" val="225848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51314"/>
              </p:ext>
            </p:extLst>
          </p:nvPr>
        </p:nvGraphicFramePr>
        <p:xfrm>
          <a:off x="4240530" y="2135306"/>
          <a:ext cx="7259473" cy="3858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응용프로그램 접근 권한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중요정보 접근을 통제하기 위하여</a:t>
                      </a:r>
                      <a:r>
                        <a:rPr lang="ko-KR" altLang="en-US" sz="1000" b="0" baseline="0" dirty="0"/>
                        <a:t> </a:t>
                      </a:r>
                      <a:r>
                        <a:rPr lang="ko-KR" altLang="en-US" sz="1000" b="0" dirty="0"/>
                        <a:t>접근권한을 차등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Systems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</a:t>
                      </a:r>
                      <a:r>
                        <a:rPr lang="en-US" altLang="ko-KR" sz="1000" b="0" dirty="0"/>
                        <a:t>/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사용자 계정 식별 및 동일한 </a:t>
                      </a:r>
                      <a:r>
                        <a:rPr lang="ko-KR" altLang="en-US" sz="1000" b="0" dirty="0" err="1"/>
                        <a:t>식별자</a:t>
                      </a:r>
                      <a:r>
                        <a:rPr lang="ko-KR" altLang="en-US" sz="1000" b="0" dirty="0"/>
                        <a:t> 사용 대책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en-US" altLang="ko-KR" sz="1000" b="0" baseline="0" dirty="0" err="1"/>
                        <a:t>Cognito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사용자 및 개인정보취급자를 유일하게 구분할 수 있는 </a:t>
                      </a:r>
                      <a:r>
                        <a:rPr lang="ko-KR" altLang="en-US" sz="1000" b="0" dirty="0" err="1"/>
                        <a:t>식별자를</a:t>
                      </a:r>
                      <a:r>
                        <a:rPr lang="ko-KR" altLang="en-US" sz="1000" b="0" dirty="0"/>
                        <a:t> 할당하고 추측 가능한 식별자의 사용을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Single Sign</a:t>
                      </a:r>
                      <a:r>
                        <a:rPr lang="en-US" altLang="ko-KR" sz="1000" b="0" baseline="0" dirty="0"/>
                        <a:t>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추적 감사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</a:t>
                      </a:r>
                      <a:r>
                        <a:rPr lang="en-US" altLang="ko-KR" sz="1000" b="0" dirty="0" err="1"/>
                        <a:t>CloudTrail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정보시스템에 대한 </a:t>
                      </a:r>
                      <a:r>
                        <a:rPr lang="ko-KR" altLang="en-US" sz="1000" b="0" dirty="0" err="1"/>
                        <a:t>로그관리</a:t>
                      </a:r>
                      <a:r>
                        <a:rPr lang="ko-KR" altLang="en-US" sz="1000" b="0" dirty="0"/>
                        <a:t> 절차를 수립하고 이에 따라 필요한 로그를 생성하여 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이상행위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발생 시 신속한 분석 및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WAF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이상행위를</a:t>
                      </a:r>
                      <a:r>
                        <a:rPr lang="ko-KR" altLang="en-US" sz="1000" b="0" dirty="0"/>
                        <a:t> 탐지할 수 있도록 응용프로그램에서 발생한 네트워크 트래픽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데이터 흐름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이벤트 로그 등을 수집하여 분석 및 모니터링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38242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Application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18456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366BB4C8-1044-4DF7-928D-A1E5E3C24425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92E02B11-F99C-430A-8EA3-FC4B9D7B8540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381B77C8-9DDD-4798-B8C9-90660F30D98B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B4713707-BB84-47A7-8A02-1F181979962C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</p:spTree>
    <p:extLst>
      <p:ext uri="{BB962C8B-B14F-4D97-AF65-F5344CB8AC3E}">
        <p14:creationId xmlns:p14="http://schemas.microsoft.com/office/powerpoint/2010/main" val="370241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3831" y="497712"/>
            <a:ext cx="261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이력</a:t>
            </a:r>
          </a:p>
        </p:txBody>
      </p:sp>
      <p:grpSp>
        <p:nvGrpSpPr>
          <p:cNvPr id="8" name="그룹 1002"/>
          <p:cNvGrpSpPr/>
          <p:nvPr/>
        </p:nvGrpSpPr>
        <p:grpSpPr>
          <a:xfrm>
            <a:off x="2161770" y="4539687"/>
            <a:ext cx="3955555" cy="5339683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 rot="18543792">
            <a:off x="-1379121" y="3638563"/>
            <a:ext cx="3925229" cy="42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23580"/>
              </p:ext>
            </p:extLst>
          </p:nvPr>
        </p:nvGraphicFramePr>
        <p:xfrm>
          <a:off x="853831" y="1194450"/>
          <a:ext cx="104003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30">
                  <a:extLst>
                    <a:ext uri="{9D8B030D-6E8A-4147-A177-3AD203B41FA5}">
                      <a16:colId xmlns:a16="http://schemas.microsoft.com/office/drawing/2014/main" val="716770514"/>
                    </a:ext>
                  </a:extLst>
                </a:gridCol>
                <a:gridCol w="5485693">
                  <a:extLst>
                    <a:ext uri="{9D8B030D-6E8A-4147-A177-3AD203B41FA5}">
                      <a16:colId xmlns:a16="http://schemas.microsoft.com/office/drawing/2014/main" val="354944784"/>
                    </a:ext>
                  </a:extLst>
                </a:gridCol>
                <a:gridCol w="1591408">
                  <a:extLst>
                    <a:ext uri="{9D8B030D-6E8A-4147-A177-3AD203B41FA5}">
                      <a16:colId xmlns:a16="http://schemas.microsoft.com/office/drawing/2014/main" val="3157589816"/>
                    </a:ext>
                  </a:extLst>
                </a:gridCol>
                <a:gridCol w="1037492">
                  <a:extLst>
                    <a:ext uri="{9D8B030D-6E8A-4147-A177-3AD203B41FA5}">
                      <a16:colId xmlns:a16="http://schemas.microsoft.com/office/drawing/2014/main" val="115297581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219260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18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Ver0.1.0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초안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2022.05.30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79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Ver0.1.1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목차 및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2022.05.31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3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Ver0.1.2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 설계 편집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391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Ver0.1.3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 설계 편집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18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Ver0.1.4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 설계 편집 및 물리적 아키텍처 초안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94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Ver0.1.5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내용 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2022.06.04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374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Ver1.1.0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 편집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334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Ver1.1.1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 편집 및 전체 내용 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45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Ver1.2.0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아키텍처 구현 내용 추가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김우중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920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Ver2.1.0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구성도 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부분산출물 제거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146409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z="12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6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45634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811840"/>
              </p:ext>
            </p:extLst>
          </p:nvPr>
        </p:nvGraphicFramePr>
        <p:xfrm>
          <a:off x="4240530" y="2135306"/>
          <a:ext cx="7259473" cy="3690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S3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정보시스템에 대한 </a:t>
                      </a:r>
                      <a:r>
                        <a:rPr lang="ko-KR" altLang="en-US" sz="1000" b="0" dirty="0" err="1"/>
                        <a:t>로그관리</a:t>
                      </a:r>
                      <a:r>
                        <a:rPr lang="ko-KR" altLang="en-US" sz="1000" b="0" dirty="0"/>
                        <a:t> 절차를 수립하고 이에 따라 필요한 로그를 생성하여 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기밀성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개인정보 및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주요정보에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대한 암호화 적용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CloudHSM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암호정책에</a:t>
                      </a:r>
                      <a:r>
                        <a:rPr lang="ko-KR" altLang="en-US" sz="1000" b="0" dirty="0"/>
                        <a:t> 따라 개인정보 및 중요 정보의 저장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전송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전달 시 암호화를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데이터베이스 접근통제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AWS RDS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데이터베이스 내 정보에 접근이 필요한 사용자를 명확히 식별하고 접근통제 정책에 따라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데이터베이스 접근통제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Macie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데이터베이스 내 정보에 접근이 필요한 사용자를 명확히 식별하고 접근통제 정책에 따라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데이터베이스 접근통제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데이터베이스 내 정보에 접근이 필요한 사용자를 명확히 식별하고 접근통제 정책에 따라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외부 인터넷 접속 통제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VPC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주요 정보시스템</a:t>
                      </a:r>
                      <a:r>
                        <a:rPr lang="en-US" altLang="ko-KR" sz="1000" b="0" dirty="0"/>
                        <a:t>(DB</a:t>
                      </a:r>
                      <a:r>
                        <a:rPr lang="ko-KR" altLang="en-US" sz="1000" b="0" dirty="0"/>
                        <a:t>서버 등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에서 불필요한 외부 인터넷 접속을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05321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Database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1B813079-7A13-4FA7-A775-255528AEF648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60186082-260A-4821-AB51-D52757F5A78C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7CE30263-5FAC-414F-B9DF-C438DFBA4A5F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7C45C2AD-C749-431B-8737-E1190A1B27C1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</p:spTree>
    <p:extLst>
      <p:ext uri="{BB962C8B-B14F-4D97-AF65-F5344CB8AC3E}">
        <p14:creationId xmlns:p14="http://schemas.microsoft.com/office/powerpoint/2010/main" val="1728455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689952"/>
              </p:ext>
            </p:extLst>
          </p:nvPr>
        </p:nvGraphicFramePr>
        <p:xfrm>
          <a:off x="4240530" y="2135306"/>
          <a:ext cx="7259473" cy="37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외부 접근에 대한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외부에서 개인정보처리시스템에 접속하려는 경우에는 법적 요구사항에 따른 </a:t>
                      </a:r>
                      <a:r>
                        <a:rPr lang="ko-KR" altLang="en-US" sz="1000" b="0" dirty="0" err="1"/>
                        <a:t>인증수단</a:t>
                      </a:r>
                      <a:r>
                        <a:rPr lang="ko-KR" altLang="en-US" sz="1000" b="0" dirty="0"/>
                        <a:t> 또는 안전한 </a:t>
                      </a:r>
                      <a:r>
                        <a:rPr lang="ko-KR" altLang="en-US" sz="1000" b="0" dirty="0" err="1"/>
                        <a:t>접속수단을</a:t>
                      </a:r>
                      <a:r>
                        <a:rPr lang="ko-KR" altLang="en-US" sz="1000" b="0" dirty="0"/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Single Sign</a:t>
                      </a:r>
                      <a:r>
                        <a:rPr lang="en-US" altLang="ko-KR" sz="1000" b="0" baseline="0" dirty="0"/>
                        <a:t>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로그 기록 접근권한 설정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S3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정보시스템의 </a:t>
                      </a:r>
                      <a:r>
                        <a:rPr lang="ko-KR" altLang="en-US" sz="1000" b="0" dirty="0" err="1"/>
                        <a:t>로그기록에</a:t>
                      </a:r>
                      <a:r>
                        <a:rPr lang="ko-KR" altLang="en-US" sz="1000" b="0" dirty="0"/>
                        <a:t> 대한 </a:t>
                      </a:r>
                      <a:r>
                        <a:rPr lang="ko-KR" altLang="en-US" sz="1000" b="0" dirty="0" err="1"/>
                        <a:t>접근권한은</a:t>
                      </a:r>
                      <a:r>
                        <a:rPr lang="ko-KR" altLang="en-US" sz="1000" b="0" dirty="0"/>
                        <a:t> 최소화하여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 err="1"/>
                        <a:t>암호키</a:t>
                      </a:r>
                      <a:r>
                        <a:rPr lang="ko-KR" altLang="en-US" sz="1000" b="0" dirty="0"/>
                        <a:t> 접근권한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KMS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암호키는</a:t>
                      </a:r>
                      <a:r>
                        <a:rPr lang="ko-KR" altLang="en-US" sz="1000" b="0" dirty="0"/>
                        <a:t> 복구가 가능하도록 별도의 안전한 장소에 보관하고 </a:t>
                      </a:r>
                      <a:r>
                        <a:rPr lang="ko-KR" altLang="en-US" sz="1000" b="0" dirty="0" err="1"/>
                        <a:t>암호키</a:t>
                      </a:r>
                      <a:r>
                        <a:rPr lang="ko-KR" altLang="en-US" sz="1000" b="0" dirty="0"/>
                        <a:t> 사용에 접근권한을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권한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암호키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접근권한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AWS Secrets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/>
                        <a:t>암호키는</a:t>
                      </a:r>
                      <a:r>
                        <a:rPr lang="ko-KR" altLang="en-US" sz="1000" b="0" dirty="0"/>
                        <a:t> 복구가 가능하도록 별도의 안전한 장소에 보관하고 </a:t>
                      </a:r>
                      <a:r>
                        <a:rPr lang="ko-KR" altLang="en-US" sz="1000" b="0" dirty="0" err="1"/>
                        <a:t>암호키</a:t>
                      </a:r>
                      <a:r>
                        <a:rPr lang="ko-KR" altLang="en-US" sz="1000" b="0" dirty="0"/>
                        <a:t> 사용에 접근권한을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가용성은 관리 콘솔 보안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98426" y="1633223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관리 콘솔 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77510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0F2D4B50-95E0-419E-806A-C0F63E65C113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E9B7B63E-8F24-4EAE-8689-3D52DF678EE1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E76E9200-A06B-4576-98BE-5C73FD7BA8BB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FBA28335-38B6-402B-A34F-428FDDCDDA06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</p:spTree>
    <p:extLst>
      <p:ext uri="{BB962C8B-B14F-4D97-AF65-F5344CB8AC3E}">
        <p14:creationId xmlns:p14="http://schemas.microsoft.com/office/powerpoint/2010/main" val="3494768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89121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71598"/>
              </p:ext>
            </p:extLst>
          </p:nvPr>
        </p:nvGraphicFramePr>
        <p:xfrm>
          <a:off x="4240530" y="2135306"/>
          <a:ext cx="7259473" cy="301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무결성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로그 기록 접근권한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S3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영역별</a:t>
                      </a:r>
                      <a:r>
                        <a:rPr lang="ko-KR" altLang="en-US" sz="1000" b="0" baseline="0" dirty="0"/>
                        <a:t> 로그 기록 접근권한 상세히 설정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기밀성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개인정보 및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주요정보에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대한 암호화 적용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CloudHSM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암호정책에</a:t>
                      </a:r>
                      <a:r>
                        <a:rPr lang="ko-KR" altLang="en-US" sz="1000" b="0" dirty="0"/>
                        <a:t> 따라 개인정보 및 중요 정보의 저장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전송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전달 시 암호화를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정보시스템 접속 차단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Systems</a:t>
                      </a:r>
                      <a:r>
                        <a:rPr lang="en-US" altLang="ko-KR" sz="1000" b="0" baseline="0" dirty="0"/>
                        <a:t>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로그</a:t>
                      </a:r>
                      <a:r>
                        <a:rPr lang="en-US" altLang="ko-KR" sz="1000" b="0" dirty="0"/>
                        <a:t>/</a:t>
                      </a:r>
                      <a:r>
                        <a:rPr lang="ko-KR" altLang="en-US" sz="1000" b="0" dirty="0" err="1"/>
                        <a:t>추적감사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-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dirty="0"/>
                        <a:t>사용자 계정에 의한 접근 권한 이력</a:t>
                      </a:r>
                      <a:r>
                        <a:rPr lang="ko-KR" altLang="en-US" sz="1000" b="0" baseline="0" dirty="0"/>
                        <a:t> 검토 및 점검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en-US" altLang="ko-KR" sz="1000" b="0" baseline="0" dirty="0" err="1"/>
                        <a:t>CloudTrail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인프라 전체의 계정 활동을 모니터링하고 기록하여 스토리지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분석 및 해결 작업을 제어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최신 보안 취약점 분석 및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Security Hub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최신 보안 취약점이 정보시스템에 미치는 영향을 분석하여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23013" y="1636920"/>
            <a:ext cx="337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외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(1/2)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6ECEE5FC-D9E9-47CA-AE34-9432F70DE618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7533B4B9-9DC2-462E-93D6-3150BFD77C2F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C57A6015-9925-4D81-B537-E1601D3D6DE8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8D4F9A02-38E7-41DE-961C-421EB2D108F7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</p:spTree>
    <p:extLst>
      <p:ext uri="{BB962C8B-B14F-4D97-AF65-F5344CB8AC3E}">
        <p14:creationId xmlns:p14="http://schemas.microsoft.com/office/powerpoint/2010/main" val="2943764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7668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687044"/>
              </p:ext>
            </p:extLst>
          </p:nvPr>
        </p:nvGraphicFramePr>
        <p:xfrm>
          <a:off x="4240530" y="2135306"/>
          <a:ext cx="7259473" cy="3690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클라우드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서비스 보안 통제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Firewall</a:t>
                      </a:r>
                      <a:r>
                        <a:rPr lang="en-US" altLang="ko-KR" sz="1000" b="0" baseline="0" dirty="0"/>
                        <a:t> Manager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/>
                        <a:t>여러 계정과 애플리케이션의 방화벽 규칙을 중앙에서 관리할 수 있는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</a:t>
                      </a:r>
                      <a:r>
                        <a:rPr lang="en-US" altLang="ko-KR" sz="1000" b="0" dirty="0" err="1"/>
                        <a:t>Guard</a:t>
                      </a:r>
                      <a:r>
                        <a:rPr lang="en-US" altLang="ko-KR" sz="1000" b="0" baseline="0" dirty="0" err="1"/>
                        <a:t>Duty</a:t>
                      </a:r>
                      <a:r>
                        <a:rPr lang="en-US" altLang="ko-KR" sz="1000" b="0" baseline="0" dirty="0"/>
                        <a:t>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baseline="0" dirty="0"/>
                        <a:t>– </a:t>
                      </a:r>
                      <a:r>
                        <a:rPr lang="ko-KR" altLang="en-US" sz="1000" b="0" baseline="0" dirty="0"/>
                        <a:t>최신 보안 취약점 분석 및 조치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Inspector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소프트웨어 취약성 및</a:t>
                      </a:r>
                      <a:r>
                        <a:rPr lang="ko-KR" altLang="en-US" sz="1000" b="0" baseline="0" dirty="0"/>
                        <a:t> 네트워크 노출 등에 대해  자동화된 취약점 관리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이상행위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발생 시 신속한 분석 및 점검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Detective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잠재적인 보안 문제나 의심스러운 활동의 근본원인을 빠르게 분석 조사 및 식별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로그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 err="1"/>
                        <a:t>추적감사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정보시스템 이상징후 인지를 위한 모니터링 절차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</a:rPr>
                        <a:t>CloudWatch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AWS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리소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스 내 자원과 애플리케이션에 대한 로그 수집 및 모니터링 관리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SNS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34508" y="1636920"/>
            <a:ext cx="335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사용자 외 보안 적용 사항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(2/2)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5" name="양쪽 모서리가 잘린 사각형 26">
            <a:extLst>
              <a:ext uri="{FF2B5EF4-FFF2-40B4-BE49-F238E27FC236}">
                <a16:creationId xmlns:a16="http://schemas.microsoft.com/office/drawing/2014/main" id="{7713BCE2-67C5-461B-9A98-26D18FF0EC9E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6" name="양쪽 모서리가 잘린 사각형 33">
            <a:extLst>
              <a:ext uri="{FF2B5EF4-FFF2-40B4-BE49-F238E27FC236}">
                <a16:creationId xmlns:a16="http://schemas.microsoft.com/office/drawing/2014/main" id="{BD90D61E-DF3F-4BAB-8264-C42EEFC1827F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7" name="양쪽 모서리가 잘린 사각형 35">
            <a:extLst>
              <a:ext uri="{FF2B5EF4-FFF2-40B4-BE49-F238E27FC236}">
                <a16:creationId xmlns:a16="http://schemas.microsoft.com/office/drawing/2014/main" id="{B2CD856B-AE06-4D2D-8AB2-B02D7F08CD3E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8" name="양쪽 모서리가 잘린 사각형 36">
            <a:extLst>
              <a:ext uri="{FF2B5EF4-FFF2-40B4-BE49-F238E27FC236}">
                <a16:creationId xmlns:a16="http://schemas.microsoft.com/office/drawing/2014/main" id="{7D4AC54A-FC30-4FC3-8CEE-519917F76A1B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</p:spTree>
    <p:extLst>
      <p:ext uri="{BB962C8B-B14F-4D97-AF65-F5344CB8AC3E}">
        <p14:creationId xmlns:p14="http://schemas.microsoft.com/office/powerpoint/2010/main" val="132312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240530" y="2135306"/>
          <a:ext cx="7259473" cy="375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/>
                        <a:t>AWS Single Sign-On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일정 </a:t>
                      </a:r>
                      <a:r>
                        <a:rPr lang="ko-KR" altLang="en-US" sz="1000" b="0" dirty="0" err="1"/>
                        <a:t>시간동안</a:t>
                      </a:r>
                      <a:r>
                        <a:rPr lang="ko-KR" altLang="en-US" sz="1000" b="0" dirty="0"/>
                        <a:t> 입력이 없는 세션은 자동 차단하고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동일 사용자의 동시 세션 수를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망분리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대상자 식별 및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Client VPN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망분리</a:t>
                      </a:r>
                      <a:r>
                        <a:rPr lang="ko-KR" altLang="en-US" sz="1000" b="0" dirty="0"/>
                        <a:t> 대상자를 식별하여 안전한 방식으로 망 분리를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 err="1"/>
                        <a:t>인정보</a:t>
                      </a:r>
                      <a:r>
                        <a:rPr lang="ko-KR" altLang="en-US" sz="1000" b="0" dirty="0"/>
                        <a:t> 및 </a:t>
                      </a:r>
                      <a:r>
                        <a:rPr lang="ko-KR" altLang="en-US" sz="1000" b="0" dirty="0" err="1"/>
                        <a:t>중요정보에</a:t>
                      </a:r>
                      <a:r>
                        <a:rPr lang="ko-KR" altLang="en-US" sz="1000" b="0" dirty="0"/>
                        <a:t> 대한 비인가 사용자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사용자 계정 및 접근권한 생성</a:t>
                      </a:r>
                      <a:r>
                        <a:rPr lang="en-US" altLang="ko-KR" sz="1000" b="0" dirty="0"/>
                        <a:t>‧</a:t>
                      </a:r>
                      <a:r>
                        <a:rPr lang="ko-KR" altLang="en-US" sz="1000" b="0" dirty="0"/>
                        <a:t>등록</a:t>
                      </a:r>
                      <a:r>
                        <a:rPr lang="en-US" altLang="ko-KR" sz="1000" b="0" dirty="0"/>
                        <a:t>‧</a:t>
                      </a:r>
                      <a:r>
                        <a:rPr lang="ko-KR" altLang="en-US" sz="1000" b="0" dirty="0"/>
                        <a:t>변경 시 접근권한 분류 체계에 따라 필요한 최소한의 권한만을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</a:t>
                      </a:r>
                      <a:r>
                        <a:rPr lang="en-US" altLang="ko-KR" sz="1000" b="0" baseline="0" dirty="0"/>
                        <a:t> – </a:t>
                      </a:r>
                      <a:r>
                        <a:rPr lang="ko-KR" altLang="en-US" sz="1000" b="0" baseline="0" dirty="0" err="1"/>
                        <a:t>공개서버</a:t>
                      </a:r>
                      <a:r>
                        <a:rPr lang="ko-KR" altLang="en-US" sz="1000" b="0" baseline="0" dirty="0"/>
                        <a:t> </a:t>
                      </a:r>
                      <a:r>
                        <a:rPr lang="en-US" altLang="ko-KR" sz="1000" b="0" baseline="0" dirty="0"/>
                        <a:t>DMZ </a:t>
                      </a:r>
                      <a:r>
                        <a:rPr lang="ko-KR" altLang="en-US" sz="1000" b="0" baseline="0" dirty="0"/>
                        <a:t>설치 및 보안시스템 보호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WAF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공개 및 네트워크 위협 보호</a:t>
                      </a:r>
                      <a:r>
                        <a:rPr lang="ko-KR" altLang="en-US" sz="1000" b="0" baseline="0" dirty="0"/>
                        <a:t> 기능 및 관리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개인정보보호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개인정보시스템 법률 준수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en-US" altLang="ko-KR" sz="1000" b="0" baseline="0" dirty="0" err="1"/>
                        <a:t>Config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</a:t>
                      </a:r>
                      <a:r>
                        <a:rPr lang="ko-KR" altLang="en-US" sz="1000" b="0" dirty="0"/>
                        <a:t>리소스 구성</a:t>
                      </a:r>
                      <a:r>
                        <a:rPr lang="ko-KR" altLang="en-US" sz="1000" b="0" baseline="0" dirty="0"/>
                        <a:t> 및 내부 지침 구성 기준으로 전반적인 규정 준수 여부 확인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</a:t>
                      </a:r>
                      <a:r>
                        <a:rPr lang="en-US" altLang="ko-KR" sz="1000" b="0" dirty="0" err="1"/>
                        <a:t>Guard</a:t>
                      </a:r>
                      <a:r>
                        <a:rPr lang="en-US" altLang="ko-KR" sz="1000" b="0" baseline="0" dirty="0" err="1"/>
                        <a:t>Duty</a:t>
                      </a:r>
                      <a:r>
                        <a:rPr lang="en-US" altLang="ko-KR" sz="1000" b="0" baseline="0" dirty="0"/>
                        <a:t>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5841" y="1636920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전체 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8B883D85-0737-4F58-A4CA-7E699587745C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4F437BC0-7D79-476C-8278-72DA63AB7B60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1D8DE7DF-16C6-4F7D-AD40-ECFCF3313A85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04801069-BD3B-4CBA-BF08-BE42D110E3FF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</p:spTree>
    <p:extLst>
      <p:ext uri="{BB962C8B-B14F-4D97-AF65-F5344CB8AC3E}">
        <p14:creationId xmlns:p14="http://schemas.microsoft.com/office/powerpoint/2010/main" val="3289891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5" name="양쪽 모서리가 잘린 사각형 14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양쪽 모서리가 잘린 사각형 1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30FB2-F60D-4E76-A9CA-D6F651A26518}"/>
              </a:ext>
            </a:extLst>
          </p:cNvPr>
          <p:cNvSpPr txBox="1"/>
          <p:nvPr/>
        </p:nvSpPr>
        <p:spPr>
          <a:xfrm>
            <a:off x="475860" y="976074"/>
            <a:ext cx="5315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4.1.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보안 아키텍처 구성도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(1/2)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9AC46E0-5051-48E3-9A50-12C4FDCFF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63553"/>
              </p:ext>
            </p:extLst>
          </p:nvPr>
        </p:nvGraphicFramePr>
        <p:xfrm>
          <a:off x="592422" y="1482348"/>
          <a:ext cx="10796953" cy="5302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527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629353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Document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인프라 환경 구축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아키텍처를 기반으로 물리적 보안 아키텍처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737957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629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49BF1A7-F7DF-4A2C-86BA-1B4A9732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3" y="2743201"/>
            <a:ext cx="7588469" cy="3999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91BA32-1EFE-491E-ADEF-4731CED3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77" y="2984933"/>
            <a:ext cx="3132082" cy="33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0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2EE5D5-A0C5-429B-A9C0-C5B6224E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09" y="2446806"/>
            <a:ext cx="10785231" cy="3199399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170691"/>
              </p:ext>
            </p:extLst>
          </p:nvPr>
        </p:nvGraphicFramePr>
        <p:xfrm>
          <a:off x="697523" y="1925694"/>
          <a:ext cx="10796953" cy="3737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50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상세 구현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323293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528607" y="6634178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5" name="양쪽 모서리가 잘린 사각형 14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양쪽 모서리가 잘린 사각형 1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70203-F5DD-46B8-B165-A918555DC90B}"/>
              </a:ext>
            </a:extLst>
          </p:cNvPr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DDC52-372A-474B-9043-82593F6BF07A}"/>
              </a:ext>
            </a:extLst>
          </p:cNvPr>
          <p:cNvSpPr txBox="1"/>
          <p:nvPr/>
        </p:nvSpPr>
        <p:spPr>
          <a:xfrm>
            <a:off x="475861" y="976074"/>
            <a:ext cx="5273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4.1.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보안 아키텍처 구성도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(2/2)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232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697892"/>
              </p:ext>
            </p:extLst>
          </p:nvPr>
        </p:nvGraphicFramePr>
        <p:xfrm>
          <a:off x="123093" y="1582646"/>
          <a:ext cx="11971214" cy="5349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2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485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607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Sec302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네트워크 영역 분리 및 통제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서비스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사용자 그룹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정보자산의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중요도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법적 요구사항에 따라 네트워크 영역을 물리적 또는 논리적으로 분리하고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693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Amazon VPC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Amazon EC2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네트워크 계층이다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사용자의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AWS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계정 전용 가상 네트워크이다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(AWS Document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참고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Graphic 6">
            <a:extLst>
              <a:ext uri="{FF2B5EF4-FFF2-40B4-BE49-F238E27FC236}">
                <a16:creationId xmlns:a16="http://schemas.microsoft.com/office/drawing/2014/main" id="{A3B35E6A-B250-C251-0B3A-DB7D300E3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03" y="481667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147727" y="5578673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VPC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1BC47-EA11-43CE-8598-831F60D027D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C623F-29DE-4A28-BAA8-DE928832B068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(1/4)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382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1940137" y="3928696"/>
            <a:ext cx="2364668" cy="155770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9" name="Graphic 6">
            <a:extLst>
              <a:ext uri="{FF2B5EF4-FFF2-40B4-BE49-F238E27FC236}">
                <a16:creationId xmlns:a16="http://schemas.microsoft.com/office/drawing/2014/main" id="{54247BEA-080C-101A-7D85-6880A584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88" y="22838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611C5-CB1A-972E-C3ED-FB854D2F58B4}"/>
              </a:ext>
            </a:extLst>
          </p:cNvPr>
          <p:cNvSpPr txBox="1"/>
          <p:nvPr/>
        </p:nvSpPr>
        <p:spPr>
          <a:xfrm>
            <a:off x="2213612" y="3045801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VPC</a:t>
            </a:r>
            <a:endParaRPr lang="ko-KR" altLang="en-US" sz="1600" b="1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B3CBF98-C2BB-AD91-99D3-7572E8064E7D}"/>
              </a:ext>
            </a:extLst>
          </p:cNvPr>
          <p:cNvSpPr/>
          <p:nvPr/>
        </p:nvSpPr>
        <p:spPr>
          <a:xfrm>
            <a:off x="1495941" y="3546108"/>
            <a:ext cx="3266064" cy="21599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2" name="Graphic 16">
            <a:extLst>
              <a:ext uri="{FF2B5EF4-FFF2-40B4-BE49-F238E27FC236}">
                <a16:creationId xmlns:a16="http://schemas.microsoft.com/office/drawing/2014/main" id="{B198DF19-773A-AB87-3E40-D74C13B7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941" y="3547696"/>
            <a:ext cx="381000" cy="381000"/>
          </a:xfrm>
          <a:prstGeom prst="rect">
            <a:avLst/>
          </a:prstGeom>
        </p:spPr>
      </p:pic>
      <p:sp>
        <p:nvSpPr>
          <p:cNvPr id="1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2130220" y="4394249"/>
            <a:ext cx="1765300" cy="88900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05" y="393704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0772" y="3930284"/>
            <a:ext cx="381000" cy="38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68" y="2043275"/>
            <a:ext cx="4785069" cy="41168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AE699D-DB69-47E0-AD7A-72B1CCE8B85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881C-E95B-45FE-8411-BB8D9DA6A5F5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(2/4)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422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56200390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4" y="2220672"/>
            <a:ext cx="5532019" cy="3521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47" y="2150334"/>
            <a:ext cx="5000045" cy="4092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7ADF5-F291-4B94-920C-7190734AB0E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36574-9382-43A4-80B5-EC8357327C06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(3/4)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02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175" y="587207"/>
            <a:ext cx="1776775" cy="605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569" y="1907598"/>
            <a:ext cx="105207" cy="3937756"/>
            <a:chOff x="6033335" y="2176190"/>
            <a:chExt cx="95238" cy="68285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666668" y="5542857"/>
              <a:ext cx="6828572" cy="9523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362667" y="1825425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2667" y="2335301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2667" y="3734764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1573" y="2766060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Framework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572" y="3060652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2.2. STRM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2667" y="4304022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573" y="4749635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보안 아키텍처 구성도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11572" y="5134227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14770" y="191800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22204" y="244954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22204" y="3841487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14776" y="4427027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EF4ED-EE86-4ED3-813D-DD93C1207FF3}"/>
              </a:ext>
            </a:extLst>
          </p:cNvPr>
          <p:cNvSpPr txBox="1"/>
          <p:nvPr/>
        </p:nvSpPr>
        <p:spPr>
          <a:xfrm>
            <a:off x="1611572" y="3362435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2.3. Cloud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5D95A0E-453A-45DB-BE5F-B3BC14CDAE25}"/>
              </a:ext>
            </a:extLst>
          </p:cNvPr>
          <p:cNvSpPr/>
          <p:nvPr/>
        </p:nvSpPr>
        <p:spPr>
          <a:xfrm>
            <a:off x="1014770" y="5746780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291D83-88BA-4443-8CA7-F07C1C6593F2}"/>
              </a:ext>
            </a:extLst>
          </p:cNvPr>
          <p:cNvSpPr txBox="1"/>
          <p:nvPr/>
        </p:nvSpPr>
        <p:spPr>
          <a:xfrm>
            <a:off x="1362667" y="5612244"/>
            <a:ext cx="665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 산출물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56200390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" y="2039170"/>
            <a:ext cx="4645035" cy="4244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D1051-3FDC-415E-AFF4-5555C9448D0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1D4B3-66FD-4314-AF8C-2C8E06E8ED06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(4/4)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050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2400" y="1591406"/>
          <a:ext cx="11971907" cy="521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9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76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Sec205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 접속 차단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정보시스템에 접속 후 일정시간 업무처리를 하지 않는 경우 자동으로 시스템 접속이 차단되도록 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693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Amazon ELB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하나 이상의 가용 영역에 있는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EC2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인스턴스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및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주소와 같은 여러 대상에 수신 트래픽을 자동으로 분산한다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등록된 대상의 상태를 모니터링하고 정상적인 대상에만 트래픽을 라우팅한다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수신 트래픽의 변화에 ​​따라 로드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밸런서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용량을 자동으로 조정한다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332365" y="5552295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ELB</a:t>
            </a:r>
            <a:endParaRPr lang="ko-KR" altLang="en-US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E23BF9-5A19-ABED-51E2-7E280443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958440" y="47785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F7436-EA12-40C3-BE8D-575B63E8D50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0E6AE-6AD8-46BF-AB7F-4111624BC0AF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321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863151" y="4518250"/>
            <a:ext cx="159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ELB</a:t>
            </a:r>
            <a:endParaRPr lang="ko-KR" altLang="en-US" sz="1600" b="1" dirty="0"/>
          </a:p>
        </p:txBody>
      </p:sp>
      <p:pic>
        <p:nvPicPr>
          <p:cNvPr id="14" name="Graphic 6">
            <a:extLst>
              <a:ext uri="{FF2B5EF4-FFF2-40B4-BE49-F238E27FC236}">
                <a16:creationId xmlns:a16="http://schemas.microsoft.com/office/drawing/2014/main" id="{91E23BF9-5A19-ABED-51E2-7E280443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397785" y="3947383"/>
            <a:ext cx="603395" cy="60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2001180" y="3625145"/>
            <a:ext cx="1635407" cy="623936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2001180" y="4249081"/>
            <a:ext cx="1635407" cy="783914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3455487" y="2412305"/>
            <a:ext cx="2638257" cy="3508689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20" name="Graphic 52">
            <a:extLst>
              <a:ext uri="{FF2B5EF4-FFF2-40B4-BE49-F238E27FC236}">
                <a16:creationId xmlns:a16="http://schemas.microsoft.com/office/drawing/2014/main" id="{294078E2-07BF-D343-A6D2-D8554E52F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588" y="2412305"/>
            <a:ext cx="381000" cy="381000"/>
          </a:xfrm>
          <a:prstGeom prst="rect">
            <a:avLst/>
          </a:prstGeom>
        </p:spPr>
      </p:pic>
      <p:sp>
        <p:nvSpPr>
          <p:cNvPr id="21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636587" y="3100516"/>
            <a:ext cx="2267884" cy="104925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7222" y="3102104"/>
            <a:ext cx="381000" cy="381000"/>
          </a:xfrm>
          <a:prstGeom prst="rect">
            <a:avLst/>
          </a:prstGeom>
        </p:spPr>
      </p:pic>
      <p:sp>
        <p:nvSpPr>
          <p:cNvPr id="25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636587" y="4508366"/>
            <a:ext cx="2267884" cy="104925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6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7222" y="4509954"/>
            <a:ext cx="381000" cy="381000"/>
          </a:xfrm>
          <a:prstGeom prst="rect">
            <a:avLst/>
          </a:prstGeom>
        </p:spPr>
      </p:pic>
      <p:pic>
        <p:nvPicPr>
          <p:cNvPr id="3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43" y="35136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84" y="49506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57" y="4029122"/>
            <a:ext cx="428577" cy="42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912734" y="4243411"/>
            <a:ext cx="485051" cy="567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15" y="2817880"/>
            <a:ext cx="5567552" cy="2290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80E308-44DD-4228-B8E2-AAC7889D037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FDF94C-FF2F-4E87-AD02-5CC5493043A4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472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72" y="2573063"/>
            <a:ext cx="5557167" cy="31419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3" y="2149230"/>
            <a:ext cx="5264198" cy="3997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D7B9D-D80C-4C80-9293-BC9E1F2C835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EE819-2BB0-48B0-BC39-CEAC35B139BA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626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54" y="2100918"/>
            <a:ext cx="4830083" cy="41648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" y="2518852"/>
            <a:ext cx="5147248" cy="2622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E3A2E6-A33C-4F2A-B24A-4D831154C51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257A3-6E51-4D66-A875-A91A4E2CD49B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643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81" y="2206898"/>
            <a:ext cx="5556034" cy="4106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6" y="2206898"/>
            <a:ext cx="5388155" cy="410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786E61-C1DE-4919-B91B-5D4508A4B87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8FF5A-D013-4E56-96FC-C4504C7A64E4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073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2399" y="1591200"/>
          <a:ext cx="11971907" cy="52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9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76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607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Sec315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607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단말기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780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내부 네트워크를 통하여 원격으로 정보시스템을 운영하는 경우 특정 단말에 한해서만 접근통제 하고 있는가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780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3364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10863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AWS Client VPN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온프레미스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네트워크의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리소스와 리소스에 안전하게 액세스할 수 있는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관리형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클라이언트 기반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VPN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332364" y="5659311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Client VPN</a:t>
            </a:r>
            <a:endParaRPr lang="ko-KR" altLang="en-US" sz="1600" b="1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7F0FB2F-AF44-CA42-B1F3-654C6E7D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958440" y="489731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115A9-2E0F-4638-AD47-C8978A34E50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AE683-532C-4AFC-A713-68EDF468B6B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179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1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 flipH="1">
            <a:off x="1234950" y="249995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>
            <a:off x="1469900" y="2969853"/>
            <a:ext cx="1" cy="69600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3004617" y="3205709"/>
            <a:ext cx="2780724" cy="164321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4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4617" y="3207297"/>
            <a:ext cx="3810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517275" y="4604157"/>
            <a:ext cx="1905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Client VPN</a:t>
            </a:r>
            <a:endParaRPr lang="ko-KR" altLang="en-US" sz="1600" b="1" dirty="0"/>
          </a:p>
        </p:txBody>
      </p:sp>
      <p:pic>
        <p:nvPicPr>
          <p:cNvPr id="28" name="Graphic 7">
            <a:extLst>
              <a:ext uri="{FF2B5EF4-FFF2-40B4-BE49-F238E27FC236}">
                <a16:creationId xmlns:a16="http://schemas.microsoft.com/office/drawing/2014/main" id="{A7F0FB2F-AF44-CA42-B1F3-654C6E7D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10989" y="3665862"/>
            <a:ext cx="917823" cy="9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82634" y="3588297"/>
            <a:ext cx="2104977" cy="105654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1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7397" y="3589885"/>
            <a:ext cx="381000" cy="381000"/>
          </a:xfrm>
          <a:prstGeom prst="rect">
            <a:avLst/>
          </a:prstGeom>
        </p:spPr>
      </p:pic>
      <p:cxnSp>
        <p:nvCxnSpPr>
          <p:cNvPr id="3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1928812" y="4116571"/>
            <a:ext cx="1453822" cy="8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76" y="2079197"/>
            <a:ext cx="4666462" cy="4229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E506E8-F325-47C2-BA5C-8DFA2AA6DC7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85805B-0071-4090-A261-BF635E5BF2E2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393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067430"/>
            <a:ext cx="4877343" cy="42831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56" y="2697537"/>
            <a:ext cx="5401140" cy="2567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F5C2D-BF97-45DE-B4D9-DF54704444C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ED053-02C7-4725-B2E7-1797A626DF3A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184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3" y="2880976"/>
            <a:ext cx="4966738" cy="22005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35" y="2031023"/>
            <a:ext cx="4674740" cy="4255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AAF195-B758-4382-A20D-830271BBB54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C797C-99DC-4BE3-9421-B69B34AE2C7F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73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6" name="양쪽 모서리가 잘린 사각형 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7" name="양쪽 모서리가 잘린 사각형 1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8" name="양쪽 모서리가 잘린 사각형 1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9" name="양쪽 모서리가 잘린 사각형 1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01624"/>
              </p:ext>
            </p:extLst>
          </p:nvPr>
        </p:nvGraphicFramePr>
        <p:xfrm>
          <a:off x="1050587" y="1583323"/>
          <a:ext cx="100875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149">
                  <a:extLst>
                    <a:ext uri="{9D8B030D-6E8A-4147-A177-3AD203B41FA5}">
                      <a16:colId xmlns:a16="http://schemas.microsoft.com/office/drawing/2014/main" val="1107226597"/>
                    </a:ext>
                  </a:extLst>
                </a:gridCol>
                <a:gridCol w="8628434">
                  <a:extLst>
                    <a:ext uri="{9D8B030D-6E8A-4147-A177-3AD203B41FA5}">
                      <a16:colId xmlns:a16="http://schemas.microsoft.com/office/drawing/2014/main" val="16902461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7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헬스 서비스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Cloud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아키텍처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9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기술 아키텍처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AWS Cloud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아키텍처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5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개념적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기술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1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담당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쉴더스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루키즈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046657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91674"/>
              </p:ext>
            </p:extLst>
          </p:nvPr>
        </p:nvGraphicFramePr>
        <p:xfrm>
          <a:off x="1050587" y="3899388"/>
          <a:ext cx="100875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877">
                  <a:extLst>
                    <a:ext uri="{9D8B030D-6E8A-4147-A177-3AD203B41FA5}">
                      <a16:colId xmlns:a16="http://schemas.microsoft.com/office/drawing/2014/main" val="1107226597"/>
                    </a:ext>
                  </a:extLst>
                </a:gridCol>
                <a:gridCol w="2140085">
                  <a:extLst>
                    <a:ext uri="{9D8B030D-6E8A-4147-A177-3AD203B41FA5}">
                      <a16:colId xmlns:a16="http://schemas.microsoft.com/office/drawing/2014/main" val="1690246106"/>
                    </a:ext>
                  </a:extLst>
                </a:gridCol>
                <a:gridCol w="6478622">
                  <a:extLst>
                    <a:ext uri="{9D8B030D-6E8A-4147-A177-3AD203B41FA5}">
                      <a16:colId xmlns:a16="http://schemas.microsoft.com/office/drawing/2014/main" val="127003044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377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Native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서비스 매핑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 대상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대책 정의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91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Native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5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 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CSP(Cloud Service Provider)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 문서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https://docs.aws.amazon.com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561743"/>
                  </a:ext>
                </a:extLst>
              </a:tr>
            </a:tbl>
          </a:graphicData>
        </a:graphic>
      </p:graphicFrame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4" y="3521045"/>
            <a:ext cx="5328976" cy="1191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85627-B090-4B83-9334-F81A055937B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FC3AD-35F0-47A4-A4F5-36467F15E1C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588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기술ㅍ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2399" y="1591406"/>
          <a:ext cx="11971907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9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76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Sec308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서비스에 따른 독립된 서버 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주요 서비스를 제공하는 정보시스템은 독립된 서버로 운영하고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76125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Amazon EC2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Web Services(AWS)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클라우드에서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확장 가능한 컴퓨팅 용량을 제공한다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가상 서버를 시작하고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보안 및 네트워킹을 구성하고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스토리지를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관리할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332365" y="5499541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9CF8C98-F3BE-C989-29A4-655B8130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40" y="473754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669E2-2E40-465B-93A5-D7EE1082101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9C2FC-D351-4E94-B1DA-C14FA8626682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90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3379822" y="4691747"/>
            <a:ext cx="1545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pic>
        <p:nvPicPr>
          <p:cNvPr id="14" name="Graphic 5">
            <a:extLst>
              <a:ext uri="{FF2B5EF4-FFF2-40B4-BE49-F238E27FC236}">
                <a16:creationId xmlns:a16="http://schemas.microsoft.com/office/drawing/2014/main" id="{09CF8C98-F3BE-C989-29A4-655B8130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26" y="4106886"/>
            <a:ext cx="584861" cy="58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1212407" y="3567325"/>
            <a:ext cx="1765300" cy="144428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270138" y="3567228"/>
            <a:ext cx="1765300" cy="144438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0773" y="3568816"/>
            <a:ext cx="381000" cy="381000"/>
          </a:xfrm>
          <a:prstGeom prst="rect">
            <a:avLst/>
          </a:prstGeom>
        </p:spPr>
      </p:pic>
      <p:pic>
        <p:nvPicPr>
          <p:cNvPr id="18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169" y="3568914"/>
            <a:ext cx="381000" cy="381000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889523" y="2796153"/>
            <a:ext cx="4602778" cy="281333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0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523" y="2797742"/>
            <a:ext cx="381000" cy="381000"/>
          </a:xfrm>
          <a:prstGeom prst="rect">
            <a:avLst/>
          </a:prstGeom>
        </p:spPr>
      </p:pic>
      <p:pic>
        <p:nvPicPr>
          <p:cNvPr id="23" name="Graphic 5">
            <a:extLst>
              <a:ext uri="{FF2B5EF4-FFF2-40B4-BE49-F238E27FC236}">
                <a16:creationId xmlns:a16="http://schemas.microsoft.com/office/drawing/2014/main" id="{09CF8C98-F3BE-C989-29A4-655B8130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357" y="4106886"/>
            <a:ext cx="584861" cy="58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322091" y="4682404"/>
            <a:ext cx="1545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2" y="2571215"/>
            <a:ext cx="5465518" cy="2757202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기술ㅍ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48124F-FC59-49FD-95FA-63A9E7FB756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723696-4E46-4D6B-AA32-8BDAF2D01ECA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776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8384184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46" y="2129355"/>
            <a:ext cx="4668781" cy="4206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3" y="2494637"/>
            <a:ext cx="5533538" cy="297324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기술ㅍ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7E1537-BE5A-4236-AFDF-FD861FAA8FA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0971B-A0EA-445F-B3E9-5F1F60166D33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868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8384184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8" y="2377776"/>
            <a:ext cx="4980637" cy="33144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5" y="2112023"/>
            <a:ext cx="4544627" cy="422119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기술ㅍ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759F63-74B2-4F42-83A8-C645156FC7B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A41A8-1AC9-4688-8964-514ABB01CED1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42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8384184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9" y="2148689"/>
            <a:ext cx="4837041" cy="405457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기술ㅍ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E174EE9-84E6-4E27-940D-C6CAA9A339E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A90F-F6CA-4683-A263-5828B533834D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619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2399" y="1591406"/>
          <a:ext cx="11971907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9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76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Sec501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보안시스템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네트워크시스템 등 정보시스템에 대한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로그관리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절차를 수립하고 이에 따라 필요한 로그를 생성하여 보관하고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76125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Amazon S3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확장성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가용성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보안 및 성능을 제공하는 객체 스토리지 서비스이다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레이크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 사이트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모바일 애플리케이션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백업 및 복원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아카이브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엔터프라이즈 애플리케이션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디바이스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빅 데이터와 같은 다양한 사용 사례에 대해 모든 양의 데이터를 저장하고 보호할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08275" y="5473173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pic>
        <p:nvPicPr>
          <p:cNvPr id="7" name="Graphic 8">
            <a:extLst>
              <a:ext uri="{FF2B5EF4-FFF2-40B4-BE49-F238E27FC236}">
                <a16:creationId xmlns:a16="http://schemas.microsoft.com/office/drawing/2014/main" id="{3C4170D3-E23C-A303-042E-E5B04B31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231" y="471117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1E75288-94F9-4795-AB46-4E2723BF02C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B122B-2029-4247-B6FB-CA263597D408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732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95CEDD-FAAA-4EC5-6554-361674C12444}"/>
              </a:ext>
            </a:extLst>
          </p:cNvPr>
          <p:cNvSpPr txBox="1"/>
          <p:nvPr/>
        </p:nvSpPr>
        <p:spPr>
          <a:xfrm>
            <a:off x="1365426" y="3262765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16BA61E-B5EB-361A-46AC-0E80522E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7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E2D4F-6C1F-318A-1978-94BAFEAAA4B6}"/>
              </a:ext>
            </a:extLst>
          </p:cNvPr>
          <p:cNvSpPr txBox="1"/>
          <p:nvPr/>
        </p:nvSpPr>
        <p:spPr>
          <a:xfrm>
            <a:off x="3834306" y="3240847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7029E089-28C9-3FAE-4C89-35227C3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5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Google Shape;198;p1">
            <a:extLst>
              <a:ext uri="{FF2B5EF4-FFF2-40B4-BE49-F238E27FC236}">
                <a16:creationId xmlns:a16="http://schemas.microsoft.com/office/drawing/2014/main" id="{FA9905AB-6E6A-A96D-AA55-53B4C3BB358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611979" y="2881765"/>
            <a:ext cx="170688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0" name="Graphic 8">
            <a:extLst>
              <a:ext uri="{FF2B5EF4-FFF2-40B4-BE49-F238E27FC236}">
                <a16:creationId xmlns:a16="http://schemas.microsoft.com/office/drawing/2014/main" id="{E5E32F07-9400-AD3F-C586-2973C187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21" y="459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2E1CA3-1D22-5A9E-3E70-09F0F352891D}"/>
              </a:ext>
            </a:extLst>
          </p:cNvPr>
          <p:cNvSpPr txBox="1"/>
          <p:nvPr/>
        </p:nvSpPr>
        <p:spPr>
          <a:xfrm>
            <a:off x="4364894" y="531922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cxnSp>
        <p:nvCxnSpPr>
          <p:cNvPr id="12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3223430" y="2608868"/>
            <a:ext cx="990341" cy="2975242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" name="Google Shape;152;p1">
            <a:extLst>
              <a:ext uri="{FF2B5EF4-FFF2-40B4-BE49-F238E27FC236}">
                <a16:creationId xmlns:a16="http://schemas.microsoft.com/office/drawing/2014/main" id="{2DD60F17-EABB-1D21-D66F-AA751A4629CE}"/>
              </a:ext>
            </a:extLst>
          </p:cNvPr>
          <p:cNvSpPr/>
          <p:nvPr/>
        </p:nvSpPr>
        <p:spPr>
          <a:xfrm>
            <a:off x="1255777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Zone1</a:t>
            </a:r>
            <a:endParaRPr dirty="0"/>
          </a:p>
        </p:txBody>
      </p:sp>
      <p:sp>
        <p:nvSpPr>
          <p:cNvPr id="15" name="Google Shape;152;p1">
            <a:extLst>
              <a:ext uri="{FF2B5EF4-FFF2-40B4-BE49-F238E27FC236}">
                <a16:creationId xmlns:a16="http://schemas.microsoft.com/office/drawing/2014/main" id="{055D0857-AF02-4CF0-B19F-15241FEEC6F1}"/>
              </a:ext>
            </a:extLst>
          </p:cNvPr>
          <p:cNvSpPr/>
          <p:nvPr/>
        </p:nvSpPr>
        <p:spPr>
          <a:xfrm>
            <a:off x="3889052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Zone2</a:t>
            </a:r>
            <a:endParaRPr dirty="0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95AA5A7-0A55-7982-710B-0F0AF635AD2C}"/>
              </a:ext>
            </a:extLst>
          </p:cNvPr>
          <p:cNvSpPr/>
          <p:nvPr/>
        </p:nvSpPr>
        <p:spPr>
          <a:xfrm>
            <a:off x="762922" y="4524988"/>
            <a:ext cx="1968086" cy="895343"/>
          </a:xfrm>
          <a:prstGeom prst="rect">
            <a:avLst/>
          </a:prstGeom>
          <a:noFill/>
          <a:ln w="12700">
            <a:solidFill>
              <a:srgbClr val="CD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CD2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Group</a:t>
            </a:r>
          </a:p>
        </p:txBody>
      </p:sp>
      <p:cxnSp>
        <p:nvCxnSpPr>
          <p:cNvPr id="17" name="Google Shape;198;p1">
            <a:extLst>
              <a:ext uri="{FF2B5EF4-FFF2-40B4-BE49-F238E27FC236}">
                <a16:creationId xmlns:a16="http://schemas.microsoft.com/office/drawing/2014/main" id="{E7C50441-2465-3761-7796-28C5302E3AEE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731008" y="4972660"/>
            <a:ext cx="2094213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0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4480710" y="3866148"/>
            <a:ext cx="990343" cy="46068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3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77" y="4896460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8">
            <a:extLst>
              <a:ext uri="{FF2B5EF4-FFF2-40B4-BE49-F238E27FC236}">
                <a16:creationId xmlns:a16="http://schemas.microsoft.com/office/drawing/2014/main" id="{C2BEED3A-99B7-F24B-8A8A-EBBD164E3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1" y="4896460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133ACF3-A7E0-9E4B-A031-C87036E5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828099" y="4896460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4">
            <a:extLst>
              <a:ext uri="{FF2B5EF4-FFF2-40B4-BE49-F238E27FC236}">
                <a16:creationId xmlns:a16="http://schemas.microsoft.com/office/drawing/2014/main" id="{DB1D8A94-0758-224E-937A-BDB802C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2311088" y="4891676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67" y="2321334"/>
            <a:ext cx="5339802" cy="3507966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33A4708-F362-4982-9D26-8C5DF7DFE9D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2907AF-0A50-49ED-BBD0-7775F47C3E9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681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22619347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85" y="2861970"/>
            <a:ext cx="5548050" cy="23606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3" y="2255301"/>
            <a:ext cx="5401781" cy="345191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A08646-2936-472A-BC23-F3A5615FC9E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81986-3537-46CF-A285-5B97B4AD4D28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979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22619347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07" y="2978967"/>
            <a:ext cx="5450947" cy="1916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2" y="2620171"/>
            <a:ext cx="5389998" cy="273434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558C3B-CA8B-4085-BD12-22B09AC1FB3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E8CB8-FD6B-422C-A620-C1A3DA3F52BB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92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3736" y="1163067"/>
            <a:ext cx="425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수립 원칙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9226" y="1634247"/>
            <a:ext cx="10428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보안 아키텍처는 하기 원칙에 의하여 제시하며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수립된 아키텍처는 원칙적으로 예외없이 적용 되어야 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368907"/>
              </p:ext>
            </p:extLst>
          </p:nvPr>
        </p:nvGraphicFramePr>
        <p:xfrm>
          <a:off x="1036338" y="2248627"/>
          <a:ext cx="10101832" cy="399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198">
                  <a:extLst>
                    <a:ext uri="{9D8B030D-6E8A-4147-A177-3AD203B41FA5}">
                      <a16:colId xmlns:a16="http://schemas.microsoft.com/office/drawing/2014/main" val="1911523985"/>
                    </a:ext>
                  </a:extLst>
                </a:gridCol>
                <a:gridCol w="9085634">
                  <a:extLst>
                    <a:ext uri="{9D8B030D-6E8A-4147-A177-3AD203B41FA5}">
                      <a16:colId xmlns:a16="http://schemas.microsoft.com/office/drawing/2014/main" val="3388692179"/>
                    </a:ext>
                  </a:extLst>
                </a:gridCol>
              </a:tblGrid>
              <a:tr h="88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아키텍처는 기술 보안 중점으로 작성하되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수준의 내용을 체계적이며 하향식으로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세부화하여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20606"/>
                  </a:ext>
                </a:extLst>
              </a:tr>
              <a:tr h="1340250">
                <a:tc grid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작성 제외 범위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관리보안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아키텍처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지침 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).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물리보안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아키텍처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 등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수준은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Framework,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정의를 의미</a:t>
                      </a:r>
                      <a:endParaRPr lang="en-US" altLang="ko-KR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수준은 취약점 제거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대상 보안 서비스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정의 등을 의미</a:t>
                      </a:r>
                      <a:endParaRPr lang="en-US" altLang="ko-KR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수준은 서비스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프로파일 등을 의미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046499"/>
                  </a:ext>
                </a:extLst>
              </a:tr>
              <a:tr h="88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적용 범위는 서비스 배포 모델 중 </a:t>
                      </a:r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(CSP AWS),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모델 중 </a:t>
                      </a:r>
                      <a:r>
                        <a:rPr lang="en-US" altLang="ko-KR" sz="15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IaaS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대상으로 함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490775"/>
                  </a:ext>
                </a:extLst>
              </a:tr>
              <a:tr h="88584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아키텍처에 적용될 서비스 모델은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구축에 적용된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Infra,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서비스 모델을 준용함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수준의 아키텍처는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 Native Service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범위로 구성함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79810"/>
                  </a:ext>
                </a:extLst>
              </a:tr>
            </a:tbl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8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22619347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7" y="2260656"/>
            <a:ext cx="4777043" cy="36454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0" y="3130801"/>
            <a:ext cx="5666299" cy="170091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6B4A4A-C1DB-436F-950A-370EFFC1182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6A634-D4B6-420D-82DF-A4E0203D9212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899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2399" y="1591406"/>
          <a:ext cx="11971907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9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76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Sec314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데이터베이스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데이터베이스 내 정보에 접근이 필요한 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및 사용자를 명확히 식별하고 접근통제 정책에 따라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클라우드컴퓨팅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서비스 정보보호에 관한 기준 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76125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Amazon RDS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클라우드에서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관계형 데이터베이스를 보다 쉽게 ​​설정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 및 확장할 수 있는 웹 서비스이다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업계 표준 관계형 데이터베이스를 위한 비용 효율적이고 크기 조정 가능한 용량을 제공하고 일반적인 데이터베이스 관리 작업을 관리한다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20413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7B66564D-D7F8-A043-7404-CA2795C2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5841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FF4D-B5B7-4246-8017-82A6DAA3DC9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43D51-5C54-442D-9BF7-0295E4EAF0C1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366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4390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0632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95CEDD-FAAA-4EC5-6554-361674C12444}"/>
              </a:ext>
            </a:extLst>
          </p:cNvPr>
          <p:cNvSpPr txBox="1"/>
          <p:nvPr/>
        </p:nvSpPr>
        <p:spPr>
          <a:xfrm>
            <a:off x="1365426" y="436332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16BA61E-B5EB-361A-46AC-0E80522E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79" y="36013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E2D4F-6C1F-318A-1978-94BAFEAAA4B6}"/>
              </a:ext>
            </a:extLst>
          </p:cNvPr>
          <p:cNvSpPr txBox="1"/>
          <p:nvPr/>
        </p:nvSpPr>
        <p:spPr>
          <a:xfrm>
            <a:off x="3834306" y="436332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7029E089-28C9-3FAE-4C89-35227C3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59" y="36013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E7A1A0C4-F4AB-820C-8B75-80BD0D9DD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17" y="211779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oogle Shape;198;p1">
            <a:extLst>
              <a:ext uri="{FF2B5EF4-FFF2-40B4-BE49-F238E27FC236}">
                <a16:creationId xmlns:a16="http://schemas.microsoft.com/office/drawing/2014/main" id="{FA9905AB-6E6A-A96D-AA55-53B4C3BB358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611979" y="3982320"/>
            <a:ext cx="170688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1" name="Graphic 8">
            <a:extLst>
              <a:ext uri="{FF2B5EF4-FFF2-40B4-BE49-F238E27FC236}">
                <a16:creationId xmlns:a16="http://schemas.microsoft.com/office/drawing/2014/main" id="{E5E32F07-9400-AD3F-C586-2973C187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06" y="52510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17E0DF-4CDA-F51C-1313-FCD3DCBBC790}"/>
              </a:ext>
            </a:extLst>
          </p:cNvPr>
          <p:cNvSpPr txBox="1"/>
          <p:nvPr/>
        </p:nvSpPr>
        <p:spPr>
          <a:xfrm>
            <a:off x="2587753" y="2881766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2E1CA3-1D22-5A9E-3E70-09F0F352891D}"/>
              </a:ext>
            </a:extLst>
          </p:cNvPr>
          <p:cNvSpPr txBox="1"/>
          <p:nvPr/>
        </p:nvSpPr>
        <p:spPr>
          <a:xfrm>
            <a:off x="2611979" y="6013085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cxnSp>
        <p:nvCxnSpPr>
          <p:cNvPr id="14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2567537" y="4365315"/>
            <a:ext cx="549211" cy="122232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" name="Google Shape;206;p1">
            <a:extLst>
              <a:ext uri="{FF2B5EF4-FFF2-40B4-BE49-F238E27FC236}">
                <a16:creationId xmlns:a16="http://schemas.microsoft.com/office/drawing/2014/main" id="{95267FBA-0980-960C-281B-B3EADC2403F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3801978" y="4353203"/>
            <a:ext cx="549211" cy="124655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" name="Google Shape;152;p1">
            <a:extLst>
              <a:ext uri="{FF2B5EF4-FFF2-40B4-BE49-F238E27FC236}">
                <a16:creationId xmlns:a16="http://schemas.microsoft.com/office/drawing/2014/main" id="{2DD60F17-EABB-1D21-D66F-AA751A4629CE}"/>
              </a:ext>
            </a:extLst>
          </p:cNvPr>
          <p:cNvSpPr/>
          <p:nvPr/>
        </p:nvSpPr>
        <p:spPr>
          <a:xfrm>
            <a:off x="1255777" y="3220319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Zone1</a:t>
            </a:r>
            <a:endParaRPr dirty="0"/>
          </a:p>
        </p:txBody>
      </p:sp>
      <p:sp>
        <p:nvSpPr>
          <p:cNvPr id="17" name="Google Shape;152;p1">
            <a:extLst>
              <a:ext uri="{FF2B5EF4-FFF2-40B4-BE49-F238E27FC236}">
                <a16:creationId xmlns:a16="http://schemas.microsoft.com/office/drawing/2014/main" id="{055D0857-AF02-4CF0-B19F-15241FEEC6F1}"/>
              </a:ext>
            </a:extLst>
          </p:cNvPr>
          <p:cNvSpPr/>
          <p:nvPr/>
        </p:nvSpPr>
        <p:spPr>
          <a:xfrm>
            <a:off x="3889052" y="3220319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Zone2</a:t>
            </a:r>
            <a:endParaRPr dirty="0"/>
          </a:p>
        </p:txBody>
      </p:sp>
      <p:cxnSp>
        <p:nvCxnSpPr>
          <p:cNvPr id="18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 rot="10800000" flipV="1">
            <a:off x="2230979" y="2498794"/>
            <a:ext cx="845938" cy="1102526"/>
          </a:xfrm>
          <a:prstGeom prst="bentConnector2">
            <a:avLst/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2" y="2740787"/>
            <a:ext cx="5566694" cy="25102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6CA5AD-D60A-4D18-A7E6-1603C2E9366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542488-662A-49B1-B329-DC8A680D16A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17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40206737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" y="2206589"/>
            <a:ext cx="4952199" cy="34951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24" y="2048326"/>
            <a:ext cx="4641807" cy="27629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23" y="4811267"/>
            <a:ext cx="4780006" cy="1516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6592C-26AF-47B9-B41D-A247F2567D9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02029-ED84-4D38-9030-43D1AC72FEB5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51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40206737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8" y="2329311"/>
            <a:ext cx="4516210" cy="38584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18" y="2255655"/>
            <a:ext cx="5070415" cy="3327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08C5A-C1ED-488A-A3AB-86B3C1A88A8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5ABD0-1D14-4F55-83C1-FD9BC5A50981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58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40206737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2" y="2770514"/>
            <a:ext cx="5136493" cy="24214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99" y="2345951"/>
            <a:ext cx="5105293" cy="3581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C7BFA-7FBE-4F4E-AC78-BCBEA759C19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A24F4-B61C-4D97-8613-23AE1557F706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9608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1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Sec607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공개 인터넷 접속을 통한 패치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주요 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네트워크시스템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보안시스템 등의 경우 공개 인터넷 접속을 통한 패치를 제한하고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693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AWS Systems Manager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서비스의 운영 데이터를 중앙집중화하고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전체에서 작업을 자동화할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 곳에서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리소스를 보고 관리할 수 있으므로 운영에 대한 완전한 가시성과 제어가 가능하다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64365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Systems Manager</a:t>
            </a:r>
            <a:endParaRPr lang="ko-KR" altLang="en-US" sz="1600" b="1" dirty="0"/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023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03C73-A4BF-4798-A685-EADC2A7A183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C8A03-473B-42A3-894A-1F3002CADABD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016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6" y="2593051"/>
            <a:ext cx="5515785" cy="2682334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935365" y="2593051"/>
            <a:ext cx="4186506" cy="31829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35365" y="2593051"/>
            <a:ext cx="381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-191446" y="4349128"/>
            <a:ext cx="28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pic>
        <p:nvPicPr>
          <p:cNvPr id="10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10" y="3587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424331" y="4377088"/>
            <a:ext cx="2879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AWS Systems Manager</a:t>
            </a:r>
            <a:endParaRPr lang="ko-KR" altLang="en-US" sz="1200" b="1" dirty="0"/>
          </a:p>
        </p:txBody>
      </p:sp>
      <p:pic>
        <p:nvPicPr>
          <p:cNvPr id="12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288" y="3587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1629510" y="3968128"/>
            <a:ext cx="85377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7">
            <a:extLst>
              <a:ext uri="{FF2B5EF4-FFF2-40B4-BE49-F238E27FC236}">
                <a16:creationId xmlns:a16="http://schemas.microsoft.com/office/drawing/2014/main" id="{5A94C2F3-6482-E945-8EC3-ADFA1FA11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970" y="4106115"/>
            <a:ext cx="16446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Patch Manager</a:t>
            </a:r>
          </a:p>
        </p:txBody>
      </p:sp>
      <p:pic>
        <p:nvPicPr>
          <p:cNvPr id="15" name="Graphic 22">
            <a:extLst>
              <a:ext uri="{FF2B5EF4-FFF2-40B4-BE49-F238E27FC236}">
                <a16:creationId xmlns:a16="http://schemas.microsoft.com/office/drawing/2014/main" id="{CFB93E8C-DB5A-DE43-AB9F-461575AB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95" y="36489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3810857" y="3055809"/>
            <a:ext cx="2256494" cy="18663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858" y="3057397"/>
            <a:ext cx="381000" cy="381000"/>
          </a:xfrm>
          <a:prstGeom prst="rect">
            <a:avLst/>
          </a:prstGeom>
        </p:spPr>
      </p:pic>
      <p:pic>
        <p:nvPicPr>
          <p:cNvPr id="18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28" y="35824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6416" y="4319696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cxnSp>
        <p:nvCxnSpPr>
          <p:cNvPr id="2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629510" y="3968128"/>
            <a:ext cx="85377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245288" y="3968128"/>
            <a:ext cx="134154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091A84-9DE2-464D-8084-28194CCE4AC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8087FA-8698-42A6-8E0F-E2B738298B3D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668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31832272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0" y="2733443"/>
            <a:ext cx="5303411" cy="24940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75" y="2043883"/>
            <a:ext cx="4724297" cy="4327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AD39A-C48F-408F-A005-27D265A9913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AFBC8-8B72-45C2-80F3-68E001580A8E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858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31832272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25" y="2274154"/>
            <a:ext cx="5494390" cy="36302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5" y="2637007"/>
            <a:ext cx="5706755" cy="2904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4B112E-3F97-482A-B31B-A004F28A524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D4909-32EA-4C3A-8161-E2AB6A9713AC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05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3736" y="1163067"/>
            <a:ext cx="708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정보보호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(Information Security)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 수립 방법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B534F7-22B7-4D7D-AB92-9C50FA385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789900"/>
              </p:ext>
            </p:extLst>
          </p:nvPr>
        </p:nvGraphicFramePr>
        <p:xfrm>
          <a:off x="1060313" y="1797610"/>
          <a:ext cx="10097311" cy="3071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670">
                  <a:extLst>
                    <a:ext uri="{9D8B030D-6E8A-4147-A177-3AD203B41FA5}">
                      <a16:colId xmlns:a16="http://schemas.microsoft.com/office/drawing/2014/main" val="220002318"/>
                    </a:ext>
                  </a:extLst>
                </a:gridCol>
                <a:gridCol w="8700641">
                  <a:extLst>
                    <a:ext uri="{9D8B030D-6E8A-4147-A177-3AD203B41FA5}">
                      <a16:colId xmlns:a16="http://schemas.microsoft.com/office/drawing/2014/main" val="158721121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</a:t>
                      </a:r>
                      <a:r>
                        <a:rPr lang="en-US" altLang="ko-KR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(Information Security) Architecture </a:t>
                      </a:r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방법론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14984"/>
                  </a:ext>
                </a:extLst>
              </a:tr>
              <a:tr h="333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Objective, Strategy /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개념적 아키텍처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170709"/>
                  </a:ext>
                </a:extLst>
              </a:tr>
              <a:tr h="1169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Model, Framework /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논리적 아키텍처 </a:t>
                      </a:r>
                      <a:endParaRPr lang="en-US" altLang="ko-KR" sz="1400" b="0" i="0" u="none" strike="noStrike" kern="1200" baseline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STRM (Security Tech. Ref. Model)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- 9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기술요소 및 보안 서비스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- 5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이상 적용 대상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(IT Infra. Layer)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989614"/>
                  </a:ext>
                </a:extLst>
              </a:tr>
              <a:tr h="888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물리적 아키텍처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구현을 위한 상세 설계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 요소 상세 정의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(SP)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표준 정의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요소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(Domain/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계층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 설계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752972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00262"/>
              </p:ext>
            </p:extLst>
          </p:nvPr>
        </p:nvGraphicFramePr>
        <p:xfrm>
          <a:off x="1060313" y="5109108"/>
          <a:ext cx="10097311" cy="147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7311">
                  <a:extLst>
                    <a:ext uri="{9D8B030D-6E8A-4147-A177-3AD203B41FA5}">
                      <a16:colId xmlns:a16="http://schemas.microsoft.com/office/drawing/2014/main" val="200372217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</a:t>
                      </a:r>
                      <a:r>
                        <a:rPr lang="en-US" altLang="ko-KR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(Information Security) Architecture </a:t>
                      </a:r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</a:t>
                      </a: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흐름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60467"/>
                  </a:ext>
                </a:extLst>
              </a:tr>
              <a:tr h="1118312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29571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4307723" y="5753343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컴플라이언스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조사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91871" y="5762889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방향성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49797" y="5762474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원칙 도출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65649" y="5765285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요건 도출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82318" y="5753343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324601" y="5752737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토론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654985" y="5745443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 수립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647711" y="5841913"/>
            <a:ext cx="231456" cy="395120"/>
            <a:chOff x="4684360" y="807548"/>
            <a:chExt cx="254464" cy="297675"/>
          </a:xfrm>
        </p:grpSpPr>
        <p:sp>
          <p:nvSpPr>
            <p:cNvPr id="32" name="오른쪽 화살표 31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005838" y="5841913"/>
            <a:ext cx="231456" cy="395120"/>
            <a:chOff x="4684360" y="807548"/>
            <a:chExt cx="254464" cy="297675"/>
          </a:xfrm>
        </p:grpSpPr>
        <p:sp>
          <p:nvSpPr>
            <p:cNvPr id="35" name="오른쪽 화살표 34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357276" y="5864399"/>
            <a:ext cx="231459" cy="395120"/>
            <a:chOff x="4684357" y="807548"/>
            <a:chExt cx="254467" cy="297675"/>
          </a:xfrm>
        </p:grpSpPr>
        <p:sp>
          <p:nvSpPr>
            <p:cNvPr id="38" name="오른쪽 화살표 37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오른쪽 화살표 4"/>
            <p:cNvSpPr txBox="1"/>
            <p:nvPr/>
          </p:nvSpPr>
          <p:spPr>
            <a:xfrm>
              <a:off x="4684357" y="867083"/>
              <a:ext cx="178124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726690" y="5866824"/>
            <a:ext cx="231456" cy="395120"/>
            <a:chOff x="4684360" y="807548"/>
            <a:chExt cx="254464" cy="297675"/>
          </a:xfrm>
        </p:grpSpPr>
        <p:sp>
          <p:nvSpPr>
            <p:cNvPr id="41" name="오른쪽 화살표 40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030437" y="5864399"/>
            <a:ext cx="231456" cy="395120"/>
            <a:chOff x="4684360" y="807548"/>
            <a:chExt cx="254464" cy="297675"/>
          </a:xfrm>
        </p:grpSpPr>
        <p:sp>
          <p:nvSpPr>
            <p:cNvPr id="44" name="오른쪽 화살표 43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9372720" y="5841913"/>
            <a:ext cx="231456" cy="395120"/>
            <a:chOff x="4684360" y="807548"/>
            <a:chExt cx="254464" cy="297675"/>
          </a:xfrm>
        </p:grpSpPr>
        <p:sp>
          <p:nvSpPr>
            <p:cNvPr id="47" name="오른쪽 화살표 46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1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31832272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3" y="2800706"/>
            <a:ext cx="5689042" cy="2361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B91DB-17D7-4C4A-AA7B-CCD38E03A84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5BA2F-BB56-478A-A7EB-49B8619D9F83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321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1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Sec103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계정 비밀번호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계정을 안전한 비밀번호를 설정하여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693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AWS Systems Manager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서비스의 운영 데이터를 중앙집중화하고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전체에서 작업을 자동화할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 곳에서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리소스를 보고 관리할 수 있으므로 운영에 대한 완전한 가시성과 제어가 가능하다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250266"/>
            <a:ext cx="28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4882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398CC6-F4F0-489E-858F-0BAAFFB6525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EA133-6CA8-42AA-B330-3DDC4662B0F6}"/>
              </a:ext>
            </a:extLst>
          </p:cNvPr>
          <p:cNvSpPr txBox="1"/>
          <p:nvPr/>
        </p:nvSpPr>
        <p:spPr>
          <a:xfrm>
            <a:off x="419140" y="88719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Management Console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231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4450166"/>
            <a:ext cx="28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pic>
        <p:nvPicPr>
          <p:cNvPr id="11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36881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8" y="3037171"/>
            <a:ext cx="5602635" cy="207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C1A02F-2362-40B8-878F-A88A8074BF44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120CC-5086-48FD-9737-8F50DB8ACE50}"/>
              </a:ext>
            </a:extLst>
          </p:cNvPr>
          <p:cNvSpPr txBox="1"/>
          <p:nvPr/>
        </p:nvSpPr>
        <p:spPr>
          <a:xfrm>
            <a:off x="419140" y="88719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Management Console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346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6" y="2030904"/>
            <a:ext cx="4514115" cy="4313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75" y="2521616"/>
            <a:ext cx="5111825" cy="3274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BDDD4-8692-4C40-8460-B92E690FE71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9EDE7-DC9D-4FF6-946D-2857EE8F0AE1}"/>
              </a:ext>
            </a:extLst>
          </p:cNvPr>
          <p:cNvSpPr txBox="1"/>
          <p:nvPr/>
        </p:nvSpPr>
        <p:spPr>
          <a:xfrm>
            <a:off x="419140" y="88719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Management Console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792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2399" y="1591406"/>
          <a:ext cx="11971907" cy="522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9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76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Sec701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개인정보처리시스템 법률 준수 검토 및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17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개인정보처리시스템에 대한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법적 요구사항을 준수할 수 있도록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정보통신망법 시행령 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56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침해사고 대응조치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관리적ㆍ기술적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09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568203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AWS Config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인벤토리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구성 기록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구성 변경 알림을 제공하여 보안 및 거버넌스를 실현하는 완벽한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관리형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규정 준수 감사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보안 분석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변경 추적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 해결을 수행할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03230" y="5771922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Config</a:t>
            </a:r>
            <a:endParaRPr lang="ko-KR" altLang="en-US" sz="1600" b="1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85DC11CA-C2CD-6800-E48E-4CBBF863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86" y="50099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A37B5-9471-46BF-A584-EBE4CB3E773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AAE13-1997-48EC-8BBF-6E588B7BD180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656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6" y="2396655"/>
            <a:ext cx="5494355" cy="33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70283" y="4470660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Config</a:t>
            </a:r>
            <a:endParaRPr lang="ko-KR" altLang="en-US" sz="1600" b="1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85DC11CA-C2CD-6800-E48E-4CBBF863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40" y="3708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1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12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F5E38B5-B674-4E2C-A8CF-65FCB7FE1DB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85DB1-FC65-43CF-A624-6EA164B09FC7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557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88" y="2144383"/>
            <a:ext cx="5003679" cy="4105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2" y="2540840"/>
            <a:ext cx="5671365" cy="2880837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BF2C0D-1B00-4088-9CF2-4D87703A766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8EBC0-AA80-40C4-8808-2D2117AD6CAA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33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48" y="2047533"/>
            <a:ext cx="4397813" cy="42450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47" y="2368593"/>
            <a:ext cx="5471495" cy="29419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1BE830-7167-4FC5-A7D7-DCD1F94372F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A13C-41E5-46F6-93AF-0AE016368A35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9956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1" y="2325442"/>
            <a:ext cx="5591363" cy="354782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BFFC67-CDB7-49AF-8460-2B92ABF6ECF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0EBEB-0670-4384-AC1B-2C23AAEACA8D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128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2399" y="1591406"/>
          <a:ext cx="11971907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9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76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Sec501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보안시스템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네트워크시스템 등 정보시스템에 대한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로그관리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절차를 수립하고 이에 따라 필요한 로그를 생성하여 보관하고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76125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Amazon CloudWatch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AWS(Amazon Web Services)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실행하는 애플리케이션을 실시간으로 모니터링합니다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및 애플리케이션에 대해 측정할 수 있는 변수인 지표를 수집하고 추적할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02824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CloudWatch</a:t>
            </a:r>
            <a:endParaRPr lang="ko-KR" altLang="en-US" sz="1600" b="1" dirty="0"/>
          </a:p>
        </p:txBody>
      </p:sp>
      <p:pic>
        <p:nvPicPr>
          <p:cNvPr id="7" name="Graphic 17">
            <a:extLst>
              <a:ext uri="{FF2B5EF4-FFF2-40B4-BE49-F238E27FC236}">
                <a16:creationId xmlns:a16="http://schemas.microsoft.com/office/drawing/2014/main" id="{25838375-892F-9B18-8E5B-5F54DF28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408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E17624-E6EC-49E4-B515-564BB1FC9C2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D8286-E4E1-4236-9704-EB6EA7A42757}"/>
              </a:ext>
            </a:extLst>
          </p:cNvPr>
          <p:cNvSpPr txBox="1"/>
          <p:nvPr/>
        </p:nvSpPr>
        <p:spPr>
          <a:xfrm>
            <a:off x="408484" y="883466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CloudWatch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29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3736" y="1163067"/>
            <a:ext cx="708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아키텍처 문서의 핵심 구성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323B683-905E-4BA4-B532-449EEE054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98839"/>
              </p:ext>
            </p:extLst>
          </p:nvPr>
        </p:nvGraphicFramePr>
        <p:xfrm>
          <a:off x="963736" y="1712723"/>
          <a:ext cx="10438494" cy="3822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498">
                  <a:extLst>
                    <a:ext uri="{9D8B030D-6E8A-4147-A177-3AD203B41FA5}">
                      <a16:colId xmlns:a16="http://schemas.microsoft.com/office/drawing/2014/main" val="2003722171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3784183589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1670614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Architecture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6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(Architecture)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TRM(Tech.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Ref Model)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SP(Standard Profile)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37254"/>
                  </a:ext>
                </a:extLst>
              </a:tr>
              <a:tr h="1783763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29571"/>
                  </a:ext>
                </a:extLst>
              </a:tr>
              <a:tr h="1296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방향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의사결정 사항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STRM,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등을 문서로 작성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수립 대상의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누락없는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보안 분석을 위해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기술요소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 등으로 분류기준 설정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기준을 적용할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infra,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구성요소 등의 적용대상을 모형화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구성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요소 상세 기술 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88728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A544002F-EB6A-417E-98AB-6ACEBD5E3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11" y="2486757"/>
            <a:ext cx="2996662" cy="16845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FF4585-430A-4236-A7EA-963BF2604B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36" y="2462294"/>
            <a:ext cx="3094183" cy="175843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0E664-FE83-41F6-947B-12143BFC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344" y="2486757"/>
            <a:ext cx="3393975" cy="16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895CEDD-FAAA-4EC5-6554-361674C12444}"/>
              </a:ext>
            </a:extLst>
          </p:cNvPr>
          <p:cNvSpPr txBox="1"/>
          <p:nvPr/>
        </p:nvSpPr>
        <p:spPr>
          <a:xfrm>
            <a:off x="1365426" y="3262765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716BA61E-B5EB-361A-46AC-0E80522E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7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DE2D4F-6C1F-318A-1978-94BAFEAAA4B6}"/>
              </a:ext>
            </a:extLst>
          </p:cNvPr>
          <p:cNvSpPr txBox="1"/>
          <p:nvPr/>
        </p:nvSpPr>
        <p:spPr>
          <a:xfrm>
            <a:off x="3834306" y="3240847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7029E089-28C9-3FAE-4C89-35227C3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5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Google Shape;198;p1">
            <a:extLst>
              <a:ext uri="{FF2B5EF4-FFF2-40B4-BE49-F238E27FC236}">
                <a16:creationId xmlns:a16="http://schemas.microsoft.com/office/drawing/2014/main" id="{FA9905AB-6E6A-A96D-AA55-53B4C3BB3582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2611979" y="2881765"/>
            <a:ext cx="170688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5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>
          <a:xfrm rot="5400000">
            <a:off x="1306826" y="4129458"/>
            <a:ext cx="1452292" cy="396015"/>
          </a:xfrm>
          <a:prstGeom prst="bentConnector3">
            <a:avLst>
              <a:gd name="adj1" fmla="val 49171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6" name="Google Shape;206;p1">
            <a:extLst>
              <a:ext uri="{FF2B5EF4-FFF2-40B4-BE49-F238E27FC236}">
                <a16:creationId xmlns:a16="http://schemas.microsoft.com/office/drawing/2014/main" id="{95267FBA-0980-960C-281B-B3EADC2403FE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 rot="5400000">
            <a:off x="2530307" y="2884059"/>
            <a:ext cx="1474210" cy="286489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7" name="Google Shape;152;p1">
            <a:extLst>
              <a:ext uri="{FF2B5EF4-FFF2-40B4-BE49-F238E27FC236}">
                <a16:creationId xmlns:a16="http://schemas.microsoft.com/office/drawing/2014/main" id="{2DD60F17-EABB-1D21-D66F-AA751A4629CE}"/>
              </a:ext>
            </a:extLst>
          </p:cNvPr>
          <p:cNvSpPr/>
          <p:nvPr/>
        </p:nvSpPr>
        <p:spPr>
          <a:xfrm>
            <a:off x="1255777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Zone1</a:t>
            </a:r>
            <a:endParaRPr dirty="0"/>
          </a:p>
        </p:txBody>
      </p:sp>
      <p:sp>
        <p:nvSpPr>
          <p:cNvPr id="28" name="Google Shape;152;p1">
            <a:extLst>
              <a:ext uri="{FF2B5EF4-FFF2-40B4-BE49-F238E27FC236}">
                <a16:creationId xmlns:a16="http://schemas.microsoft.com/office/drawing/2014/main" id="{055D0857-AF02-4CF0-B19F-15241FEEC6F1}"/>
              </a:ext>
            </a:extLst>
          </p:cNvPr>
          <p:cNvSpPr/>
          <p:nvPr/>
        </p:nvSpPr>
        <p:spPr>
          <a:xfrm>
            <a:off x="3889052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Zone2</a:t>
            </a:r>
            <a:endParaRPr dirty="0"/>
          </a:p>
        </p:txBody>
      </p:sp>
      <p:pic>
        <p:nvPicPr>
          <p:cNvPr id="36" name="Graphic 17">
            <a:extLst>
              <a:ext uri="{FF2B5EF4-FFF2-40B4-BE49-F238E27FC236}">
                <a16:creationId xmlns:a16="http://schemas.microsoft.com/office/drawing/2014/main" id="{2506257F-D778-348B-9AE9-7532E9ED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64" y="505361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8">
            <a:extLst>
              <a:ext uri="{FF2B5EF4-FFF2-40B4-BE49-F238E27FC236}">
                <a16:creationId xmlns:a16="http://schemas.microsoft.com/office/drawing/2014/main" id="{266A7792-63C1-D4DA-618B-37D4F75A7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00" y="505361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F0275E-1BBB-6D6C-8725-82A1C6613432}"/>
              </a:ext>
            </a:extLst>
          </p:cNvPr>
          <p:cNvSpPr txBox="1"/>
          <p:nvPr/>
        </p:nvSpPr>
        <p:spPr>
          <a:xfrm>
            <a:off x="4133247" y="579364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cxnSp>
        <p:nvCxnSpPr>
          <p:cNvPr id="42" name="Google Shape;198;p1">
            <a:extLst>
              <a:ext uri="{FF2B5EF4-FFF2-40B4-BE49-F238E27FC236}">
                <a16:creationId xmlns:a16="http://schemas.microsoft.com/office/drawing/2014/main" id="{D7CAD169-4181-937D-E1D5-D3E40CCA31AE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2215964" y="5434611"/>
            <a:ext cx="2401836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D4F3AF-C541-1EFA-4E71-9139D8CE8D95}"/>
              </a:ext>
            </a:extLst>
          </p:cNvPr>
          <p:cNvSpPr txBox="1"/>
          <p:nvPr/>
        </p:nvSpPr>
        <p:spPr>
          <a:xfrm>
            <a:off x="573395" y="5815611"/>
            <a:ext cx="2496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CloudWatch</a:t>
            </a:r>
            <a:endParaRPr lang="ko-KR" altLang="en-US" sz="1600" b="1" dirty="0"/>
          </a:p>
        </p:txBody>
      </p:sp>
      <p:pic>
        <p:nvPicPr>
          <p:cNvPr id="4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79" y="371786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00" y="371786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19" y="501210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3953118" y="4541491"/>
            <a:ext cx="1990481" cy="1590703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48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642" y="4543791"/>
            <a:ext cx="381000" cy="3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06" y="3262765"/>
            <a:ext cx="5615259" cy="14827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A72A30-C775-48FA-9CC4-F62DE0E5013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E90FD2-9CD4-4722-9B55-CA5331133E1C}"/>
              </a:ext>
            </a:extLst>
          </p:cNvPr>
          <p:cNvSpPr txBox="1"/>
          <p:nvPr/>
        </p:nvSpPr>
        <p:spPr>
          <a:xfrm>
            <a:off x="408484" y="883466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CloudWatch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943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643189814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96" y="2726192"/>
            <a:ext cx="4945565" cy="29602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0" y="2072282"/>
            <a:ext cx="5008932" cy="4297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560F91-B099-4F76-8908-B9DA25C19B1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845FA-57E5-43BF-BA99-A6C01D37C101}"/>
              </a:ext>
            </a:extLst>
          </p:cNvPr>
          <p:cNvSpPr txBox="1"/>
          <p:nvPr/>
        </p:nvSpPr>
        <p:spPr>
          <a:xfrm>
            <a:off x="408484" y="883466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CloudWatch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133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Sec104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사용자 계정의 접근 권한 이력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87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보안요건 정의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정보시스템과 개인정보 및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중요정보에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대한 사용자 계정 및 접근권한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말소 등의 이력을 점검하고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호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접속기록의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370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738794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AWS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CloudTrail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활동 및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사용을 추적하여 감사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보안 모니터링 및 운영 문제 해결을 지원한다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인프라 전체에서 작업과 관련된 계정 활동을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로그하고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지속적으로 모니터링하고 보존하여 스토리지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 및 해결 작업을 제어할 수 있도록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682325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CloudTrail</a:t>
            </a:r>
            <a:endParaRPr lang="ko-KR" altLang="en-US" sz="1600" b="1" dirty="0"/>
          </a:p>
        </p:txBody>
      </p:sp>
      <p:pic>
        <p:nvPicPr>
          <p:cNvPr id="7" name="Graphic 23">
            <a:extLst>
              <a:ext uri="{FF2B5EF4-FFF2-40B4-BE49-F238E27FC236}">
                <a16:creationId xmlns:a16="http://schemas.microsoft.com/office/drawing/2014/main" id="{1C32023E-A87F-D18A-E686-9550BDEE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9203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CD02C-9A6D-4845-81BC-A1243786E9C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B8B6E-267F-4C77-A159-59C8E22A4E6B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CloudTrail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144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91882" y="1523403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cxnSp>
        <p:nvCxnSpPr>
          <p:cNvPr id="31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1332950" y="3963164"/>
            <a:ext cx="1259875" cy="53618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7" name="Graphic 8">
            <a:extLst>
              <a:ext uri="{FF2B5EF4-FFF2-40B4-BE49-F238E27FC236}">
                <a16:creationId xmlns:a16="http://schemas.microsoft.com/office/drawing/2014/main" id="{266A7792-63C1-D4DA-618B-37D4F75A7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00" y="486119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F0275E-1BBB-6D6C-8725-82A1C6613432}"/>
              </a:ext>
            </a:extLst>
          </p:cNvPr>
          <p:cNvSpPr txBox="1"/>
          <p:nvPr/>
        </p:nvSpPr>
        <p:spPr>
          <a:xfrm>
            <a:off x="4133247" y="5601223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S3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Google Shape;198;p1">
            <a:extLst>
              <a:ext uri="{FF2B5EF4-FFF2-40B4-BE49-F238E27FC236}">
                <a16:creationId xmlns:a16="http://schemas.microsoft.com/office/drawing/2014/main" id="{D7CAD169-4181-937D-E1D5-D3E40CCA31AE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2075794" y="5278103"/>
            <a:ext cx="2542006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FD4F3AF-C541-1EFA-4E71-9139D8CE8D95}"/>
              </a:ext>
            </a:extLst>
          </p:cNvPr>
          <p:cNvSpPr txBox="1"/>
          <p:nvPr/>
        </p:nvSpPr>
        <p:spPr>
          <a:xfrm>
            <a:off x="544848" y="5646333"/>
            <a:ext cx="2299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CloudTrail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Graphic 23">
            <a:extLst>
              <a:ext uri="{FF2B5EF4-FFF2-40B4-BE49-F238E27FC236}">
                <a16:creationId xmlns:a16="http://schemas.microsoft.com/office/drawing/2014/main" id="{8F15710C-3523-F390-1D12-0FEF4F44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94" y="48971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32">
            <a:extLst>
              <a:ext uri="{FF2B5EF4-FFF2-40B4-BE49-F238E27FC236}">
                <a16:creationId xmlns:a16="http://schemas.microsoft.com/office/drawing/2014/main" id="{E3C373A7-C79E-F040-A456-79E6A4AF1C21}"/>
              </a:ext>
            </a:extLst>
          </p:cNvPr>
          <p:cNvSpPr/>
          <p:nvPr/>
        </p:nvSpPr>
        <p:spPr>
          <a:xfrm>
            <a:off x="1922401" y="2141423"/>
            <a:ext cx="2913368" cy="14598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22" name="Graphic 33">
            <a:extLst>
              <a:ext uri="{FF2B5EF4-FFF2-40B4-BE49-F238E27FC236}">
                <a16:creationId xmlns:a16="http://schemas.microsoft.com/office/drawing/2014/main" id="{698D4BC3-E737-F248-BFA7-23A25104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02" y="2141423"/>
            <a:ext cx="381000" cy="381000"/>
          </a:xfrm>
          <a:prstGeom prst="rect">
            <a:avLst/>
          </a:prstGeom>
        </p:spPr>
      </p:pic>
      <p:pic>
        <p:nvPicPr>
          <p:cNvPr id="23" name="Graphic 24">
            <a:extLst>
              <a:ext uri="{FF2B5EF4-FFF2-40B4-BE49-F238E27FC236}">
                <a16:creationId xmlns:a16="http://schemas.microsoft.com/office/drawing/2014/main" id="{5818E8A0-C744-7E48-9CBF-844F831E8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86" y="377417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3953119" y="4505582"/>
            <a:ext cx="1911234" cy="1443395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25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3119" y="4502166"/>
            <a:ext cx="381000" cy="381000"/>
          </a:xfrm>
          <a:prstGeom prst="rect">
            <a:avLst/>
          </a:prstGeom>
        </p:spPr>
      </p:pic>
      <p:pic>
        <p:nvPicPr>
          <p:cNvPr id="26" name="Graphic 24">
            <a:extLst>
              <a:ext uri="{FF2B5EF4-FFF2-40B4-BE49-F238E27FC236}">
                <a16:creationId xmlns:a16="http://schemas.microsoft.com/office/drawing/2014/main" id="{5818E8A0-C744-7E48-9CBF-844F831E8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06" y="482090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97" y="1980700"/>
            <a:ext cx="5180071" cy="4235462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9097B3D-3D05-4B5B-A738-BC49A42A50A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626B6C-CAB3-4E4B-8E75-927ADC1B941B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CloudTrail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748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643189814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9" y="2045604"/>
            <a:ext cx="4817795" cy="1778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8" y="3823984"/>
            <a:ext cx="4702399" cy="233942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A9C19A-659A-4146-A5A9-1F4E7719BE2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8DCDB-6EFB-49B2-ACA5-627C3838F05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CloudTrail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902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1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Sec503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 이상징후 인지를 위한 모니터링 절차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 관련 오류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남용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비인가접속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과다조회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부정행위 등 이상징후를 인지할 수 있도록 로그 검토 주기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방법 등을 포함한 로그 검토 및 모니터링 절차를 수립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이행하고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693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AWS Systems Manager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서비스의 운영 데이터를 중앙집중화하고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전체에서 작업을 자동화할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 곳에서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리소스를 보고 관리할 수 있으므로 운영에 대한 완전한 가시성과 제어가 가능하다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250266"/>
            <a:ext cx="28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(Amazon SNS)</a:t>
            </a:r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4882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864C8-C966-40CD-A810-67DD2C9A69B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D1075-1AA3-4850-9BE4-0F895A2172AE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7400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92" y="2489088"/>
            <a:ext cx="5318979" cy="2836214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281723" y="2949757"/>
            <a:ext cx="4100345" cy="324882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900723" y="2567655"/>
            <a:ext cx="4919533" cy="37012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724" y="2567656"/>
            <a:ext cx="381000" cy="381000"/>
          </a:xfrm>
          <a:prstGeom prst="rect">
            <a:avLst/>
          </a:prstGeom>
        </p:spPr>
      </p:pic>
      <p:pic>
        <p:nvPicPr>
          <p:cNvPr id="10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247" y="2943265"/>
            <a:ext cx="381000" cy="381000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48" y="2949757"/>
            <a:ext cx="594714" cy="59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1D3673E6-2484-1D47-BA43-93D3869B8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029" y="3544471"/>
            <a:ext cx="2498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(Amazon SNS)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1662247" y="3969131"/>
            <a:ext cx="3613138" cy="2123937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247" y="3970720"/>
            <a:ext cx="381000" cy="381000"/>
          </a:xfrm>
          <a:prstGeom prst="rect">
            <a:avLst/>
          </a:prstGeom>
        </p:spPr>
      </p:pic>
      <p:sp>
        <p:nvSpPr>
          <p:cNvPr id="15" name="Rectangle 25">
            <a:extLst>
              <a:ext uri="{FF2B5EF4-FFF2-40B4-BE49-F238E27FC236}">
                <a16:creationId xmlns:a16="http://schemas.microsoft.com/office/drawing/2014/main" id="{36CB91DB-2CF5-7A47-B6DB-21B50A1EDCC6}"/>
              </a:ext>
            </a:extLst>
          </p:cNvPr>
          <p:cNvSpPr/>
          <p:nvPr/>
        </p:nvSpPr>
        <p:spPr>
          <a:xfrm>
            <a:off x="2043246" y="4358212"/>
            <a:ext cx="3109045" cy="1620557"/>
          </a:xfrm>
          <a:prstGeom prst="rect">
            <a:avLst/>
          </a:prstGeom>
          <a:noFill/>
          <a:ln w="12700">
            <a:solidFill>
              <a:srgbClr val="CD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CD2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Group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D435E233-0D25-004E-B9E2-D201A44A65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036367" y="4358212"/>
            <a:ext cx="381000" cy="381000"/>
          </a:xfrm>
          <a:prstGeom prst="rect">
            <a:avLst/>
          </a:prstGeom>
        </p:spPr>
      </p:pic>
      <p:pic>
        <p:nvPicPr>
          <p:cNvPr id="17" name="Graphic 6">
            <a:extLst>
              <a:ext uri="{FF2B5EF4-FFF2-40B4-BE49-F238E27FC236}">
                <a16:creationId xmlns:a16="http://schemas.microsoft.com/office/drawing/2014/main" id="{554D5312-79A0-D948-8BA6-7F3B917A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45" y="50255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DE9F050-D150-424E-BA8B-600EE101538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4E7186-0149-4266-A6BF-AB19CEFB23BF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677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4" y="2452915"/>
            <a:ext cx="4899271" cy="3446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813" y="2452915"/>
            <a:ext cx="4958899" cy="27873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2BB8D94-F5FE-4F2A-BA09-8DC9AA889A7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BCB74-0DC6-4E4F-A329-99D393202981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405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3" y="2465625"/>
            <a:ext cx="5369658" cy="29074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55" y="2324948"/>
            <a:ext cx="5541412" cy="7840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44" y="3109027"/>
            <a:ext cx="4193501" cy="296892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5B8B1F-E514-4D63-AE74-E30E6F9C6BD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61B98A-0F7E-4F77-A816-42C3539BF6FF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4828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666589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IAM</a:t>
            </a:r>
            <a:endParaRPr lang="ko-KR" altLang="en-US" sz="1600" b="1" dirty="0"/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3BD1A2CD-4405-B8C8-7E48-FD8DA639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904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40009" y="1582621"/>
          <a:ext cx="11675166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Sec201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사용자 접근에 대한 인증 수단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보안요건 정의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 및 개인정보처리시스템에 대한 접근 시 사용자 인증 수단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,OTP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사용하고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39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4509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IAM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리소스에 대한 액세스를 안전하게 제어할 수 있는 웹 서비스이다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대해 세분화된 액세스 제어를 제공한다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IAM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사용하여 리소스를 사용하도록 인증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및 권한 부여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권한 있음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된 대상을 제어한다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IAM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사용하면 서비스 및 리소스에 액세스할 수 있는 사용자와 액세스할 수 있는 조건을 지정할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IAM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정책으로 인력 및 시스템에 대한 권한을 관리하여 최소 권한을 보장할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D4AF8DE-7D51-4586-A751-6FAC498884D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A1103-51F3-42AF-A5CA-7F5F4F89B8B7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04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잘린 사각형 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7" name="양쪽 모서리가 잘린 사각형 1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8" name="양쪽 모서리가 잘린 사각형 1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9" name="양쪽 모서리가 잘린 사각형 1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74963"/>
              </p:ext>
            </p:extLst>
          </p:nvPr>
        </p:nvGraphicFramePr>
        <p:xfrm>
          <a:off x="845427" y="1605183"/>
          <a:ext cx="10796953" cy="1370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59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84180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방향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원칙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구성요소 정의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전반적인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Framework, STRM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540150"/>
              </p:ext>
            </p:extLst>
          </p:nvPr>
        </p:nvGraphicFramePr>
        <p:xfrm>
          <a:off x="845427" y="3509973"/>
          <a:ext cx="10796953" cy="1805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5868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  <a:gridCol w="7881085">
                  <a:extLst>
                    <a:ext uri="{9D8B030D-6E8A-4147-A177-3AD203B41FA5}">
                      <a16:colId xmlns:a16="http://schemas.microsoft.com/office/drawing/2014/main" val="3694789306"/>
                    </a:ext>
                  </a:extLst>
                </a:gridCol>
              </a:tblGrid>
              <a:tr h="2529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 산출물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안전한 정보시스템 환경을 유지하고 보안 수준을 향상시키기 위한 가이드 라인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모형화한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보안기술참조모델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04387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개념적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구성요소에 대한 보호대책을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기반으로 정의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127369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6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91882" y="1523403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9" name="Graphic 35">
            <a:extLst>
              <a:ext uri="{FF2B5EF4-FFF2-40B4-BE49-F238E27FC236}">
                <a16:creationId xmlns:a16="http://schemas.microsoft.com/office/drawing/2014/main" id="{14B810F8-F1DF-F8A5-E20E-432ED70E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7" y="37531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37">
            <a:extLst>
              <a:ext uri="{FF2B5EF4-FFF2-40B4-BE49-F238E27FC236}">
                <a16:creationId xmlns:a16="http://schemas.microsoft.com/office/drawing/2014/main" id="{E7DA6F15-B4ED-0844-A531-61336780D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7" y="26465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49">
            <a:extLst>
              <a:ext uri="{FF2B5EF4-FFF2-40B4-BE49-F238E27FC236}">
                <a16:creationId xmlns:a16="http://schemas.microsoft.com/office/drawing/2014/main" id="{10F846ED-A303-59BA-0F08-4C1E9BBD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7" y="487739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C1EC9A-757F-838C-CE57-740BBEA40669}"/>
              </a:ext>
            </a:extLst>
          </p:cNvPr>
          <p:cNvSpPr txBox="1"/>
          <p:nvPr/>
        </p:nvSpPr>
        <p:spPr>
          <a:xfrm>
            <a:off x="473134" y="4210348"/>
            <a:ext cx="157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Permissions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F3DD3-E7C9-62B4-8324-5A90C5CC7231}"/>
              </a:ext>
            </a:extLst>
          </p:cNvPr>
          <p:cNvSpPr txBox="1"/>
          <p:nvPr/>
        </p:nvSpPr>
        <p:spPr>
          <a:xfrm>
            <a:off x="541800" y="3013892"/>
            <a:ext cx="157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MFA token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36D24-59EE-5DC7-EBB3-DA5C5719C6EF}"/>
              </a:ext>
            </a:extLst>
          </p:cNvPr>
          <p:cNvSpPr txBox="1"/>
          <p:nvPr/>
        </p:nvSpPr>
        <p:spPr>
          <a:xfrm>
            <a:off x="473134" y="5294487"/>
            <a:ext cx="157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Role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B40426A-1F63-23E0-7991-27D961775BA3}"/>
              </a:ext>
            </a:extLst>
          </p:cNvPr>
          <p:cNvSpPr/>
          <p:nvPr/>
        </p:nvSpPr>
        <p:spPr>
          <a:xfrm>
            <a:off x="2974023" y="3437702"/>
            <a:ext cx="2632578" cy="158540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1E8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ABEB2F28-93C3-FE9A-1A01-438FA3F10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4023" y="3439291"/>
            <a:ext cx="381000" cy="381000"/>
          </a:xfrm>
          <a:prstGeom prst="rect">
            <a:avLst/>
          </a:prstGeom>
        </p:spPr>
      </p:pic>
      <p:cxnSp>
        <p:nvCxnSpPr>
          <p:cNvPr id="17" name="Google Shape;206;p1">
            <a:extLst>
              <a:ext uri="{FF2B5EF4-FFF2-40B4-BE49-F238E27FC236}">
                <a16:creationId xmlns:a16="http://schemas.microsoft.com/office/drawing/2014/main" id="{06F663E1-397C-72AE-2FE2-7254FEBE2AF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489587" y="3981748"/>
            <a:ext cx="1484436" cy="24865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5" name="Google Shape;206;p1">
            <a:extLst>
              <a:ext uri="{FF2B5EF4-FFF2-40B4-BE49-F238E27FC236}">
                <a16:creationId xmlns:a16="http://schemas.microsoft.com/office/drawing/2014/main" id="{571B2A21-A2C7-5823-C52F-65E38397D788}"/>
              </a:ext>
            </a:extLst>
          </p:cNvPr>
          <p:cNvCxnSpPr>
            <a:cxnSpLocks/>
          </p:cNvCxnSpPr>
          <p:nvPr/>
        </p:nvCxnSpPr>
        <p:spPr>
          <a:xfrm flipV="1">
            <a:off x="1489587" y="4230403"/>
            <a:ext cx="1484436" cy="792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9" name="Google Shape;198;p1">
            <a:extLst>
              <a:ext uri="{FF2B5EF4-FFF2-40B4-BE49-F238E27FC236}">
                <a16:creationId xmlns:a16="http://schemas.microsoft.com/office/drawing/2014/main" id="{D7CAD169-4181-937D-E1D5-D3E40CCA31AE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260987" y="3103791"/>
            <a:ext cx="0" cy="649357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90" y="2200950"/>
            <a:ext cx="5266086" cy="38112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DAFA52-80A5-4986-BA47-129589FDD0D4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C8E3B-3844-42EB-B1E8-DA9D8B1FAC28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550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59" y="2370846"/>
            <a:ext cx="5041109" cy="3438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84" y="2071907"/>
            <a:ext cx="4676293" cy="4231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30177-E333-4A43-BB6D-75D00324A2A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4442F-2B78-4463-950C-B4A1CD953129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492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39" y="2865075"/>
            <a:ext cx="5456900" cy="2232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6" y="2064792"/>
            <a:ext cx="4486661" cy="4182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0D073-DA4C-4FA3-8BE0-64F26137722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625FF-2900-4CB2-83FE-061DFAFC91D1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464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5" y="2700903"/>
            <a:ext cx="5169186" cy="266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4BD3-BD53-472E-9C32-5C1F9C4A78B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47032-C417-47B5-9CB3-00FF6DC4608D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5603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Sec304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무선 네트워크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511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무선 네트워크를 사용하는 경우 사용자 인증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송수신 데이터 암호화 등 무선 네트워크 보호대책을 적용하고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5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85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7400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 Certificate Manager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및 연결된 내부 리소스에 사용할 공인 및 사설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SSL/TLS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인증서를 손쉽게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프로비저닝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관리 및 배포할 수 있도록 지원하는 서비스이다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 사이트와 애플리케이션을 보호하는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퍼블릭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프라이빗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SSL/TLS X.509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인증서와 키를 만들고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저장하고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갱신하는 복잡성을 처리한다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297006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Certificate Manager</a:t>
            </a:r>
            <a:endParaRPr lang="ko-KR" altLang="en-US" sz="1600" b="1" dirty="0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86DEA3CE-9856-F8B8-2863-93AA24EF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53500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E7FDE-2072-42BD-8903-14ED1439A71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6A52A-321D-4451-B786-2AE3A8B7E38F}"/>
              </a:ext>
            </a:extLst>
          </p:cNvPr>
          <p:cNvSpPr txBox="1"/>
          <p:nvPr/>
        </p:nvSpPr>
        <p:spPr>
          <a:xfrm>
            <a:off x="405779" y="86317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Certificate Manager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3132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48" y="3181278"/>
            <a:ext cx="5606908" cy="2050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-205620" y="3808579"/>
            <a:ext cx="305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Amazon Certificate Manager</a:t>
            </a:r>
            <a:endParaRPr lang="ko-KR" altLang="en-US" sz="1000" b="1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3367933" y="3082988"/>
            <a:ext cx="2440730" cy="228237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2994792" y="2701989"/>
            <a:ext cx="3028965" cy="28726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94793" y="2701988"/>
            <a:ext cx="381000" cy="381000"/>
          </a:xfrm>
          <a:prstGeom prst="rect">
            <a:avLst/>
          </a:prstGeom>
        </p:spPr>
      </p:pic>
      <p:pic>
        <p:nvPicPr>
          <p:cNvPr id="11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7933" y="3084576"/>
            <a:ext cx="381000" cy="38100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801195" y="3841491"/>
            <a:ext cx="1765300" cy="8890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3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957" y="3843079"/>
            <a:ext cx="381000" cy="381000"/>
          </a:xfrm>
          <a:prstGeom prst="rect">
            <a:avLst/>
          </a:prstGeom>
        </p:spPr>
      </p:pic>
      <p:pic>
        <p:nvPicPr>
          <p:cNvPr id="1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792" y="41018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44" y="21939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" idx="2"/>
            <a:endCxn id="19" idx="1"/>
          </p:cNvCxnSpPr>
          <p:nvPr/>
        </p:nvCxnSpPr>
        <p:spPr>
          <a:xfrm rot="16200000" flipH="1">
            <a:off x="810353" y="3131865"/>
            <a:ext cx="1641994" cy="680613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/>
        </p:blipFill>
        <p:spPr bwMode="auto">
          <a:xfrm>
            <a:off x="1971657" y="4068169"/>
            <a:ext cx="450000" cy="4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84" y="4583345"/>
            <a:ext cx="2279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Elastic Load Balancing</a:t>
            </a:r>
          </a:p>
        </p:txBody>
      </p: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F9EA1321-BD75-4B2C-8197-C2A04527A7C4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 flipV="1">
            <a:off x="2421657" y="4285992"/>
            <a:ext cx="1379538" cy="7177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20">
            <a:extLst>
              <a:ext uri="{FF2B5EF4-FFF2-40B4-BE49-F238E27FC236}">
                <a16:creationId xmlns:a16="http://schemas.microsoft.com/office/drawing/2014/main" id="{86DEA3CE-9856-F8B8-2863-93AA24EF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13" y="3361934"/>
            <a:ext cx="451389" cy="45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056DB55-E116-4517-9FFA-B16F67A63AE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81C8E-BB97-43A8-A3FA-8EF15FF1F053}"/>
              </a:ext>
            </a:extLst>
          </p:cNvPr>
          <p:cNvSpPr txBox="1"/>
          <p:nvPr/>
        </p:nvSpPr>
        <p:spPr>
          <a:xfrm>
            <a:off x="405779" y="86317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Certificate Manager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207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98379314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97" y="2557032"/>
            <a:ext cx="5095033" cy="3314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" y="2064662"/>
            <a:ext cx="4967654" cy="429335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1D8F24-5CF6-49F3-BDF6-A2720A7287D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2CBB9-C908-43F2-84D0-40D17F4491E8}"/>
              </a:ext>
            </a:extLst>
          </p:cNvPr>
          <p:cNvSpPr txBox="1"/>
          <p:nvPr/>
        </p:nvSpPr>
        <p:spPr>
          <a:xfrm>
            <a:off x="405779" y="86317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Certificate Manager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201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Sec402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암호키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접근권한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암호키는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필요시 복구가 가능하도록 별도의 안전한 장소에 보관하고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암호키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사용에 관한 접근권한을 최소화하고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66102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KMS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데이터를 보호하는 데 사용하는 암호화 키를 쉽게 생성하고 제어할 수 있게 해주는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관리형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서비스이다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WS KMS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 사용하면 손쉽게 암호화 키를 생성 및 관리하고 다양한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서비스와 애플리케이션에서의 사용을 제어할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CloudTrail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과도 통합되어 모든 키 사용에 관한 로그를 제공함으로써 각종 규제 및 규정 준수 요구 사항을 충족할 수 있게 지원한다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96255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KMS</a:t>
            </a:r>
            <a:endParaRPr lang="ko-KR" altLang="en-US" sz="1600" b="1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D605777-E5F6-4554-3FEB-A9BF4B1F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83425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F5FA36-14CA-4AE7-B790-95CD6611244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F6B46-17BB-4A37-AFBF-4E262DA03346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KMS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718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516913" y="4446814"/>
            <a:ext cx="153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KMS</a:t>
            </a:r>
            <a:endParaRPr lang="ko-KR" altLang="en-US" sz="1600" b="1" dirty="0"/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AD605777-E5F6-4554-3FEB-A9BF4B1F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84" y="3853575"/>
            <a:ext cx="654785" cy="65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57" y="2538291"/>
            <a:ext cx="5637500" cy="2850320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169564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787463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2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8902" y="2787463"/>
            <a:ext cx="381000" cy="381000"/>
          </a:xfrm>
          <a:prstGeom prst="rect">
            <a:avLst/>
          </a:prstGeom>
        </p:spPr>
      </p:pic>
      <p:pic>
        <p:nvPicPr>
          <p:cNvPr id="17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9425" y="3163072"/>
            <a:ext cx="381000" cy="381000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C1195E-2184-4BB5-BF9B-185BD47C095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C129D-AC52-488B-9B94-0D253BD757F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KMS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083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111305628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84" y="2533858"/>
            <a:ext cx="5678942" cy="2636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1" y="2419263"/>
            <a:ext cx="5430430" cy="286550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1EAC2D-5F0B-4FBD-855E-04DC9DF3F37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84BFC-CCB5-4D43-B1FE-9476AB0A971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KMS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10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.1.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Framework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5" name="양쪽 모서리가 잘린 사각형 14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양쪽 모서리가 잘린 사각형 1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B161DF-F1E4-4D79-A654-5AE810829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3" y="1345142"/>
            <a:ext cx="10826256" cy="56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9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2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9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Sec403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9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암호화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처리시스템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저장시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암호화 적용을 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1055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주민등록번호 처리의 제한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정보통신망의 안정성 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98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3757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 CloudHSM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클라우드에서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자체 암호화 키를 손쉽게 생성 및 사용할 수 있도록 지원하는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클라우드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기반 하드웨어 보안 모듈이다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암호화 작업을 처리하고 암호화 키에 보안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스토리지를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제공하는 컴퓨팅 장치이다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61087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CloudHSM</a:t>
            </a:r>
            <a:endParaRPr lang="ko-KR" altLang="en-US" sz="1600" b="1" dirty="0"/>
          </a:p>
        </p:txBody>
      </p:sp>
      <p:pic>
        <p:nvPicPr>
          <p:cNvPr id="8" name="Graphic 24">
            <a:extLst>
              <a:ext uri="{FF2B5EF4-FFF2-40B4-BE49-F238E27FC236}">
                <a16:creationId xmlns:a16="http://schemas.microsoft.com/office/drawing/2014/main" id="{89B80460-04F9-A7C4-CFEB-2E641B4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990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450D1-6D57-4EC7-B923-4A8BBDEF03C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C6C95-CEC2-4887-B30A-6C65F0630140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752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3" y="2594507"/>
            <a:ext cx="5363500" cy="2857451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169564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787463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8902" y="2787463"/>
            <a:ext cx="381000" cy="381000"/>
          </a:xfrm>
          <a:prstGeom prst="rect">
            <a:avLst/>
          </a:prstGeom>
        </p:spPr>
      </p:pic>
      <p:pic>
        <p:nvPicPr>
          <p:cNvPr id="11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425" y="3163072"/>
            <a:ext cx="3810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75314" y="4479633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CloudHSM</a:t>
            </a:r>
            <a:endParaRPr lang="ko-KR" altLang="en-US" sz="1600" b="1" dirty="0"/>
          </a:p>
        </p:txBody>
      </p:sp>
      <p:pic>
        <p:nvPicPr>
          <p:cNvPr id="13" name="Graphic 24">
            <a:extLst>
              <a:ext uri="{FF2B5EF4-FFF2-40B4-BE49-F238E27FC236}">
                <a16:creationId xmlns:a16="http://schemas.microsoft.com/office/drawing/2014/main" id="{89B80460-04F9-A7C4-CFEB-2E641B4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82" y="37176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0967ED-748B-4FF3-AA87-186DC9FD088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C4A19-1A78-4DAD-9FA2-85A1E193473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0301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96605115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085" y="2213487"/>
            <a:ext cx="5566176" cy="3870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6" y="2497221"/>
            <a:ext cx="5015995" cy="2830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BC155-984D-4A42-9FF1-FEC683A1F11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C04EB-8005-477F-A51F-29A99F77F58B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9233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96605115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74" y="2710728"/>
            <a:ext cx="5425226" cy="24767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7" y="2710728"/>
            <a:ext cx="5665331" cy="2488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7A0FF0-8D85-41C0-801C-E6E84D400B3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518B0-4136-4B2C-A733-44DE91ED84EA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2004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Sec312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시간동안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입력이 없는 세션은 자동 차단하고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동일 사용자의 동시 세션 수를 제한하고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관리계획의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수립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76125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Single Sign-On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인력 자격 증명을 한 번 생성하거나 연결하고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조직 전체에서 중앙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집중식으로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액세스를 관리하는 곳이다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IAM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통해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계정 액세스 관리와 함께 실행하거나 대체하도록 유연하게 구성할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473468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Single Sign-On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2707B1E4-33EE-7F40-FC95-70C3E810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114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5EA73-EB57-4276-906F-25EDBAF65B3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62895-4292-494C-88D6-5FA50946F582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619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169564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787463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58902" y="2787463"/>
            <a:ext cx="381000" cy="381000"/>
          </a:xfrm>
          <a:prstGeom prst="rect">
            <a:avLst/>
          </a:prstGeom>
        </p:spPr>
      </p:pic>
      <p:pic>
        <p:nvPicPr>
          <p:cNvPr id="11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9425" y="3163072"/>
            <a:ext cx="3810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47113" y="4488730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Single Sign-On</a:t>
            </a:r>
            <a:endParaRPr lang="ko-KR" altLang="en-US" sz="1600" b="1" dirty="0"/>
          </a:p>
        </p:txBody>
      </p:sp>
      <p:pic>
        <p:nvPicPr>
          <p:cNvPr id="13" name="Graphic 6">
            <a:extLst>
              <a:ext uri="{FF2B5EF4-FFF2-40B4-BE49-F238E27FC236}">
                <a16:creationId xmlns:a16="http://schemas.microsoft.com/office/drawing/2014/main" id="{2707B1E4-33EE-7F40-FC95-70C3E810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81" y="37267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10" y="2661564"/>
            <a:ext cx="5512978" cy="26314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3958D6-9583-432F-A23F-DAA27AD56AA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553E3-2A79-4067-A50C-52E1EEE787A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351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05646745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9" y="4577898"/>
            <a:ext cx="5047621" cy="1652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9" y="2045848"/>
            <a:ext cx="5020112" cy="2390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86" y="2192747"/>
            <a:ext cx="4538184" cy="3925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F82E7-240C-4328-AE63-40408E76626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16157-C531-4B6B-8765-34E3BE1569CA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8896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05646745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4" y="4037932"/>
            <a:ext cx="4632027" cy="20737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5" y="2115016"/>
            <a:ext cx="5051166" cy="17843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42" y="2331388"/>
            <a:ext cx="4813004" cy="3332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585C6-FE85-42C6-9B77-484C40A6CE2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58587-F0CB-4784-9248-9697F6E0EE1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86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05646745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2" y="3192138"/>
            <a:ext cx="5484013" cy="1661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DCD57-CC2A-444D-87B2-30DB682D908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C286A-4277-4161-A54C-F61FEC7526C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086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52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Sec102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 계정의 권한 식별 및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 목적을 위해 부여한 계정 및 권한을 식별하고 별도의 목록으로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위치정보법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클라우드컴퓨팅서비스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39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4509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Amazon 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Cognito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 및 모바일 앱에 대한 인증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권한 부여 및 사용자 관리를 제공한다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46785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Cognito</a:t>
            </a:r>
            <a:endParaRPr lang="ko-KR" altLang="en-US" sz="1600" b="1" dirty="0"/>
          </a:p>
        </p:txBody>
      </p:sp>
      <p:pic>
        <p:nvPicPr>
          <p:cNvPr id="7" name="Graphic 17">
            <a:extLst>
              <a:ext uri="{FF2B5EF4-FFF2-40B4-BE49-F238E27FC236}">
                <a16:creationId xmlns:a16="http://schemas.microsoft.com/office/drawing/2014/main" id="{AFF88D84-93EF-668A-FD21-0AF18360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84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8EC6E0-93F2-4720-988A-C22E4115E98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A9B8C-396D-4372-AC60-DF1313026AB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631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7324</TotalTime>
  <Words>12393</Words>
  <Application>Microsoft Office PowerPoint</Application>
  <PresentationFormat>와이드스크린</PresentationFormat>
  <Paragraphs>3745</Paragraphs>
  <Slides>133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133</vt:i4>
      </vt:variant>
    </vt:vector>
  </HeadingPairs>
  <TitlesOfParts>
    <vt:vector size="139" baseType="lpstr">
      <vt:lpstr>Arial</vt:lpstr>
      <vt:lpstr>Calibri</vt:lpstr>
      <vt:lpstr>Wingdings</vt:lpstr>
      <vt:lpstr>맑은 고딕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KimBaekHyun</dc:creator>
  <cp:lastModifiedBy>KimBaekHyun</cp:lastModifiedBy>
  <cp:revision>176</cp:revision>
  <dcterms:created xsi:type="dcterms:W3CDTF">2022-05-30T02:16:39Z</dcterms:created>
  <dcterms:modified xsi:type="dcterms:W3CDTF">2022-06-09T07:49:02Z</dcterms:modified>
</cp:coreProperties>
</file>